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6" r:id="rId3"/>
    <p:sldId id="357" r:id="rId4"/>
    <p:sldId id="359" r:id="rId5"/>
    <p:sldId id="360" r:id="rId6"/>
    <p:sldId id="361" r:id="rId7"/>
    <p:sldId id="365" r:id="rId8"/>
    <p:sldId id="358" r:id="rId9"/>
    <p:sldId id="363" r:id="rId10"/>
    <p:sldId id="263" r:id="rId11"/>
    <p:sldId id="264" r:id="rId12"/>
    <p:sldId id="291" r:id="rId13"/>
    <p:sldId id="265" r:id="rId14"/>
    <p:sldId id="266" r:id="rId15"/>
    <p:sldId id="271" r:id="rId16"/>
    <p:sldId id="339" r:id="rId17"/>
    <p:sldId id="267" r:id="rId18"/>
    <p:sldId id="292" r:id="rId19"/>
    <p:sldId id="293" r:id="rId20"/>
    <p:sldId id="303" r:id="rId21"/>
    <p:sldId id="305" r:id="rId22"/>
    <p:sldId id="294" r:id="rId23"/>
    <p:sldId id="257" r:id="rId24"/>
    <p:sldId id="318" r:id="rId25"/>
    <p:sldId id="337" r:id="rId26"/>
    <p:sldId id="336" r:id="rId27"/>
    <p:sldId id="319" r:id="rId28"/>
    <p:sldId id="287" r:id="rId29"/>
    <p:sldId id="288" r:id="rId30"/>
    <p:sldId id="261" r:id="rId31"/>
    <p:sldId id="341" r:id="rId32"/>
    <p:sldId id="342" r:id="rId33"/>
    <p:sldId id="345" r:id="rId34"/>
    <p:sldId id="343" r:id="rId35"/>
    <p:sldId id="344" r:id="rId36"/>
    <p:sldId id="260" r:id="rId37"/>
    <p:sldId id="366" r:id="rId38"/>
    <p:sldId id="269" r:id="rId39"/>
    <p:sldId id="367" r:id="rId40"/>
    <p:sldId id="350" r:id="rId41"/>
    <p:sldId id="289" r:id="rId42"/>
    <p:sldId id="307" r:id="rId43"/>
    <p:sldId id="347" r:id="rId44"/>
    <p:sldId id="348" r:id="rId45"/>
    <p:sldId id="308" r:id="rId46"/>
    <p:sldId id="349" r:id="rId47"/>
    <p:sldId id="258" r:id="rId48"/>
    <p:sldId id="268" r:id="rId49"/>
    <p:sldId id="270" r:id="rId50"/>
    <p:sldId id="346" r:id="rId51"/>
    <p:sldId id="295" r:id="rId52"/>
    <p:sldId id="272" r:id="rId53"/>
    <p:sldId id="309" r:id="rId54"/>
    <p:sldId id="364" r:id="rId55"/>
    <p:sldId id="298" r:id="rId56"/>
    <p:sldId id="280" r:id="rId57"/>
    <p:sldId id="279" r:id="rId58"/>
    <p:sldId id="312" r:id="rId59"/>
    <p:sldId id="313" r:id="rId60"/>
    <p:sldId id="314" r:id="rId61"/>
    <p:sldId id="335" r:id="rId62"/>
    <p:sldId id="368" r:id="rId63"/>
    <p:sldId id="326" r:id="rId64"/>
    <p:sldId id="327" r:id="rId65"/>
    <p:sldId id="324" r:id="rId66"/>
    <p:sldId id="315" r:id="rId67"/>
    <p:sldId id="320" r:id="rId68"/>
    <p:sldId id="304" r:id="rId69"/>
    <p:sldId id="285" r:id="rId70"/>
    <p:sldId id="281" r:id="rId71"/>
    <p:sldId id="273" r:id="rId72"/>
    <p:sldId id="310" r:id="rId73"/>
    <p:sldId id="282" r:id="rId74"/>
    <p:sldId id="321" r:id="rId75"/>
    <p:sldId id="283" r:id="rId76"/>
    <p:sldId id="329" r:id="rId77"/>
    <p:sldId id="330" r:id="rId78"/>
    <p:sldId id="274" r:id="rId79"/>
    <p:sldId id="277" r:id="rId80"/>
    <p:sldId id="328" r:id="rId81"/>
    <p:sldId id="275" r:id="rId82"/>
    <p:sldId id="297" r:id="rId83"/>
    <p:sldId id="369" r:id="rId84"/>
    <p:sldId id="284" r:id="rId85"/>
    <p:sldId id="302" r:id="rId86"/>
    <p:sldId id="300" r:id="rId87"/>
    <p:sldId id="370" r:id="rId88"/>
    <p:sldId id="371" r:id="rId89"/>
    <p:sldId id="301" r:id="rId90"/>
    <p:sldId id="278" r:id="rId91"/>
    <p:sldId id="332" r:id="rId92"/>
    <p:sldId id="340" r:id="rId9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2"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91" d="100"/>
          <a:sy n="91" d="100"/>
        </p:scale>
        <p:origin x="102"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2023-07-20</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2023-07-20</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7.png"/><Relationship Id="rId4" Type="http://schemas.openxmlformats.org/officeDocument/2006/relationships/hyperlink" Target="https://philpapers.org/asearch.pl?pub=68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wikiwand.com/en/ImageNe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ib.bioninja.com.au/standard-level/topic-1-cell-biology/11-introduction-to-cells/emergent-propertie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Future-Minds-Rise-Intelligence-Universe/dp/194892438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55998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79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1000" dirty="0"/>
              <a:t>Https://www.youtube.com/watch?v=1BAZf3PsjWA</a:t>
            </a: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8175242" y="1771524"/>
            <a:ext cx="3017102" cy="276999"/>
          </a:xfrm>
          <a:prstGeom prst="rect">
            <a:avLst/>
          </a:prstGeom>
        </p:spPr>
        <p:txBody>
          <a:bodyPr wrap="square">
            <a:spAutoFit/>
          </a:bodyPr>
          <a:lstStyle/>
          <a:p>
            <a:r>
              <a:rPr lang="ko-KR" altLang="en-US" sz="1200" dirty="0">
                <a:solidFill>
                  <a:srgbClr val="080E14"/>
                </a:solidFill>
                <a:latin typeface="Nanum Gothic"/>
              </a:rPr>
              <a:t> </a:t>
            </a:r>
            <a:r>
              <a:rPr lang="en-US" altLang="ko-KR" sz="1200" dirty="0">
                <a:solidFill>
                  <a:srgbClr val="080E14"/>
                </a:solidFill>
                <a:latin typeface="Nanum Gothic"/>
              </a:rPr>
              <a:t>chat GPT </a:t>
            </a:r>
            <a:r>
              <a:rPr lang="ko-KR" altLang="en-US" sz="1200" dirty="0">
                <a:solidFill>
                  <a:srgbClr val="080E14"/>
                </a:solidFill>
                <a:latin typeface="Nanum Gothic"/>
              </a:rPr>
              <a:t>월간 활성 사용자 수</a:t>
            </a:r>
            <a:r>
              <a:rPr lang="en-US" altLang="ko-KR" sz="1200" dirty="0">
                <a:solidFill>
                  <a:srgbClr val="080E14"/>
                </a:solidFill>
                <a:latin typeface="Nanum Gothic"/>
              </a:rPr>
              <a:t> 1</a:t>
            </a:r>
            <a:r>
              <a:rPr lang="ko-KR" altLang="en-US" sz="1200" dirty="0" err="1">
                <a:solidFill>
                  <a:srgbClr val="080E14"/>
                </a:solidFill>
                <a:latin typeface="Nanum Gothic"/>
              </a:rPr>
              <a:t>억명</a:t>
            </a:r>
            <a:r>
              <a:rPr lang="ko-KR" altLang="en-US" sz="1200" dirty="0">
                <a:solidFill>
                  <a:srgbClr val="080E14"/>
                </a:solidFill>
                <a:latin typeface="Nanum Gothic"/>
              </a:rPr>
              <a:t> 돌파</a:t>
            </a:r>
            <a:endParaRPr lang="ko-KR" altLang="en-US" sz="1200"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429667" y="2048523"/>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849863" y="2048523"/>
            <a:ext cx="69909"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93BCCB8-923E-4508-A085-56418F20B900}"/>
              </a:ext>
            </a:extLst>
          </p:cNvPr>
          <p:cNvSpPr/>
          <p:nvPr/>
        </p:nvSpPr>
        <p:spPr>
          <a:xfrm>
            <a:off x="1559777" y="3347304"/>
            <a:ext cx="4804095" cy="276999"/>
          </a:xfrm>
          <a:prstGeom prst="rect">
            <a:avLst/>
          </a:prstGeom>
        </p:spPr>
        <p:txBody>
          <a:bodyPr wrap="square">
            <a:spAutoFit/>
          </a:bodyPr>
          <a:lstStyle/>
          <a:p>
            <a:r>
              <a:rPr lang="ko-KR" altLang="ko-KR" sz="1200" dirty="0">
                <a:ea typeface="Söhne"/>
              </a:rPr>
              <a:t> </a:t>
            </a:r>
            <a:r>
              <a:rPr lang="ko-KR" altLang="ko-KR" sz="1200" dirty="0" err="1">
                <a:ea typeface="Söhne"/>
              </a:rPr>
              <a:t>GeForce</a:t>
            </a:r>
            <a:r>
              <a:rPr lang="ko-KR" altLang="ko-KR" sz="1200" dirty="0">
                <a:ea typeface="Söhne"/>
              </a:rPr>
              <a:t> 256 </a:t>
            </a:r>
            <a:r>
              <a:rPr lang="en-US" altLang="ko-KR" sz="1200" dirty="0">
                <a:ea typeface="Söhne"/>
              </a:rPr>
              <a:t>t</a:t>
            </a:r>
            <a:r>
              <a:rPr lang="ko-KR" altLang="ko-KR" sz="1200" dirty="0" err="1">
                <a:ea typeface="Söhne"/>
              </a:rPr>
              <a:t>he</a:t>
            </a:r>
            <a:r>
              <a:rPr lang="ko-KR" altLang="ko-KR" sz="1200" dirty="0">
                <a:ea typeface="Söhne"/>
              </a:rPr>
              <a:t> </a:t>
            </a:r>
            <a:r>
              <a:rPr lang="ko-KR" altLang="ko-KR" sz="1200" dirty="0" err="1">
                <a:ea typeface="Söhne"/>
              </a:rPr>
              <a:t>first</a:t>
            </a:r>
            <a:r>
              <a:rPr lang="ko-KR" altLang="ko-KR" sz="1200" dirty="0">
                <a:ea typeface="Söhne"/>
              </a:rPr>
              <a:t> 'GPU'</a:t>
            </a:r>
            <a:endParaRPr lang="ko-KR" altLang="en-US" sz="1200" dirty="0"/>
          </a:p>
        </p:txBody>
      </p:sp>
      <p:sp>
        <p:nvSpPr>
          <p:cNvPr id="8" name="화살표: 아래쪽 7">
            <a:extLst>
              <a:ext uri="{FF2B5EF4-FFF2-40B4-BE49-F238E27FC236}">
                <a16:creationId xmlns:a16="http://schemas.microsoft.com/office/drawing/2014/main" id="{4464B8ED-46BB-45B4-B5DE-86AAB394B7F8}"/>
              </a:ext>
            </a:extLst>
          </p:cNvPr>
          <p:cNvSpPr/>
          <p:nvPr/>
        </p:nvSpPr>
        <p:spPr>
          <a:xfrm>
            <a:off x="1741539" y="36522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B97C7B9-5B44-4D50-BAC6-DF7AD39A70BD}"/>
              </a:ext>
            </a:extLst>
          </p:cNvPr>
          <p:cNvSpPr/>
          <p:nvPr/>
        </p:nvSpPr>
        <p:spPr>
          <a:xfrm>
            <a:off x="6945334" y="3499835"/>
            <a:ext cx="2113656" cy="276999"/>
          </a:xfrm>
          <a:prstGeom prst="rect">
            <a:avLst/>
          </a:prstGeom>
        </p:spPr>
        <p:txBody>
          <a:bodyPr wrap="none">
            <a:spAutoFit/>
          </a:bodyPr>
          <a:lstStyle/>
          <a:p>
            <a:r>
              <a:rPr lang="ko-KR" altLang="ko-KR" sz="1200" dirty="0" err="1">
                <a:ea typeface="Söhne"/>
              </a:rPr>
              <a:t>Pascal</a:t>
            </a:r>
            <a:r>
              <a:rPr lang="ko-KR" altLang="ko-KR" sz="1200" dirty="0">
                <a:ea typeface="Söhne"/>
              </a:rPr>
              <a:t> </a:t>
            </a:r>
            <a:r>
              <a:rPr lang="ko-KR" altLang="ko-KR" sz="1200" dirty="0" err="1">
                <a:ea typeface="Söhne"/>
              </a:rPr>
              <a:t>architecture</a:t>
            </a:r>
            <a:r>
              <a:rPr lang="ko-KR" altLang="ko-KR" sz="1200" dirty="0">
                <a:ea typeface="Söhne"/>
              </a:rPr>
              <a:t> </a:t>
            </a:r>
            <a:r>
              <a:rPr lang="ko-KR" altLang="ko-KR" sz="1200" dirty="0" err="1">
                <a:ea typeface="Söhne"/>
              </a:rPr>
              <a:t>debuted</a:t>
            </a:r>
            <a:endParaRPr lang="ko-KR" altLang="en-US" sz="1200" dirty="0"/>
          </a:p>
        </p:txBody>
      </p:sp>
      <p:sp>
        <p:nvSpPr>
          <p:cNvPr id="9" name="화살표: 아래쪽 8">
            <a:extLst>
              <a:ext uri="{FF2B5EF4-FFF2-40B4-BE49-F238E27FC236}">
                <a16:creationId xmlns:a16="http://schemas.microsoft.com/office/drawing/2014/main" id="{C0189430-7C25-4183-8554-66460A8350B0}"/>
              </a:ext>
            </a:extLst>
          </p:cNvPr>
          <p:cNvSpPr/>
          <p:nvPr/>
        </p:nvSpPr>
        <p:spPr>
          <a:xfrm>
            <a:off x="8002162" y="38046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rror rate history on ImageNet (showing best result per team and up to 10 entries per year)">
            <a:extLst>
              <a:ext uri="{FF2B5EF4-FFF2-40B4-BE49-F238E27FC236}">
                <a16:creationId xmlns:a16="http://schemas.microsoft.com/office/drawing/2014/main" id="{10535B5D-9239-49B0-A271-E49B99DCE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921" y="0"/>
            <a:ext cx="5423771" cy="663179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E67B6B2E-4160-402E-B500-D90FD28AE4F0}"/>
              </a:ext>
            </a:extLst>
          </p:cNvPr>
          <p:cNvSpPr/>
          <p:nvPr/>
        </p:nvSpPr>
        <p:spPr>
          <a:xfrm>
            <a:off x="170347" y="81257"/>
            <a:ext cx="2483372" cy="369332"/>
          </a:xfrm>
          <a:prstGeom prst="rect">
            <a:avLst/>
          </a:prstGeom>
        </p:spPr>
        <p:txBody>
          <a:bodyPr wrap="none">
            <a:spAutoFit/>
          </a:bodyPr>
          <a:lstStyle/>
          <a:p>
            <a:r>
              <a:rPr lang="en-US" altLang="ko-KR" dirty="0">
                <a:hlinkClick r:id="rId3"/>
              </a:rPr>
              <a:t>ImageNet - </a:t>
            </a:r>
            <a:r>
              <a:rPr lang="en-US" altLang="ko-KR" dirty="0" err="1">
                <a:hlinkClick r:id="rId3"/>
              </a:rPr>
              <a:t>Wikiwand</a:t>
            </a:r>
            <a:endParaRPr lang="ko-KR" altLang="en-US" dirty="0"/>
          </a:p>
        </p:txBody>
      </p:sp>
    </p:spTree>
    <p:extLst>
      <p:ext uri="{BB962C8B-B14F-4D97-AF65-F5344CB8AC3E}">
        <p14:creationId xmlns:p14="http://schemas.microsoft.com/office/powerpoint/2010/main" val="1226215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차바 &#10;0 emergence &#10;창발(創發)또는 떠오름 현상은 하위 계층(구성 요식에는 없는 특성이나 &#10;행동이 상위 계층(전체 구조)에서 자발적으로 돌연히 출현하는 현상이다. &#10;또한 불시에 솟아나는 특성을 창발성(emergent property) 또는 이머전 &#10;스(emergence)라고도 부른다. 자기조식화 현상, 복잡계 과학과 관련이 &#10;깊다.” &#10;한국어 위귀택과에시 인용 ">
            <a:extLst>
              <a:ext uri="{FF2B5EF4-FFF2-40B4-BE49-F238E27FC236}">
                <a16:creationId xmlns:a16="http://schemas.microsoft.com/office/drawing/2014/main" id="{06F6C1ED-A83C-4632-AC3F-D3F04381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5" y="480270"/>
            <a:ext cx="607695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AABFE79-0F16-44B4-8648-79B24C263BD1}"/>
              </a:ext>
            </a:extLst>
          </p:cNvPr>
          <p:cNvSpPr/>
          <p:nvPr/>
        </p:nvSpPr>
        <p:spPr>
          <a:xfrm>
            <a:off x="2425816" y="5933990"/>
            <a:ext cx="7340367" cy="700192"/>
          </a:xfrm>
          <a:prstGeom prst="rect">
            <a:avLst/>
          </a:prstGeom>
        </p:spPr>
        <p:txBody>
          <a:bodyPr wrap="square">
            <a:spAutoFit/>
          </a:bodyPr>
          <a:lstStyle/>
          <a:p>
            <a:pPr marL="342900" marR="0">
              <a:spcBef>
                <a:spcPts val="0"/>
              </a:spcBef>
              <a:spcAft>
                <a:spcPts val="0"/>
              </a:spcAft>
            </a:pPr>
            <a:r>
              <a:rPr lang="ko-KR" altLang="ko-KR" sz="1050" dirty="0" err="1">
                <a:solidFill>
                  <a:srgbClr val="111111"/>
                </a:solidFill>
                <a:ea typeface="Arial" panose="020B0604020202020204" pitchFamily="34" charset="0"/>
              </a:rPr>
              <a:t>Emergent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properties</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arise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when</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the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interaction</a:t>
            </a:r>
            <a:r>
              <a:rPr lang="ko-KR" altLang="ko-KR" sz="1050" dirty="0">
                <a:solidFill>
                  <a:srgbClr val="111111"/>
                </a:solidFill>
                <a:ea typeface="Arial" panose="020B0604020202020204" pitchFamily="34" charset="0"/>
              </a:rPr>
              <a:t> of </a:t>
            </a:r>
            <a:r>
              <a:rPr lang="ko-KR" altLang="ko-KR" sz="1050" dirty="0" err="1">
                <a:solidFill>
                  <a:srgbClr val="111111"/>
                </a:solidFill>
                <a:ea typeface="Arial" panose="020B0604020202020204" pitchFamily="34" charset="0"/>
              </a:rPr>
              <a:t>individual</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component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produce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new</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functions</a:t>
            </a:r>
            <a:endParaRPr lang="ko-KR" altLang="ko-KR" sz="1050" dirty="0">
              <a:solidFill>
                <a:srgbClr val="111111"/>
              </a:solidFill>
              <a:ea typeface="Arial" panose="020B0604020202020204" pitchFamily="34" charset="0"/>
            </a:endParaRPr>
          </a:p>
          <a:p>
            <a:pPr marL="342900" fontAlgn="ctr">
              <a:buFont typeface="Arial" panose="020B0604020202020204" pitchFamily="34" charset="0"/>
              <a:buChar char="•"/>
            </a:pPr>
            <a:r>
              <a:rPr lang="ko-KR" altLang="ko-KR" sz="1050" i="1" dirty="0">
                <a:solidFill>
                  <a:srgbClr val="111111"/>
                </a:solidFill>
                <a:ea typeface="Arial" panose="020B0604020202020204" pitchFamily="34" charset="0"/>
              </a:rPr>
              <a:t>"The </a:t>
            </a:r>
            <a:r>
              <a:rPr lang="ko-KR" altLang="ko-KR" sz="1050" i="1" dirty="0" err="1">
                <a:solidFill>
                  <a:srgbClr val="111111"/>
                </a:solidFill>
                <a:ea typeface="Arial" panose="020B0604020202020204" pitchFamily="34" charset="0"/>
              </a:rPr>
              <a:t>whole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is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greater</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than</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sum</a:t>
            </a:r>
            <a:r>
              <a:rPr lang="ko-KR" altLang="ko-KR" sz="1050" i="1" dirty="0">
                <a:solidFill>
                  <a:srgbClr val="111111"/>
                </a:solidFill>
                <a:ea typeface="Arial" panose="020B0604020202020204" pitchFamily="34" charset="0"/>
              </a:rPr>
              <a:t> of </a:t>
            </a:r>
            <a:r>
              <a:rPr lang="ko-KR" altLang="ko-KR" sz="1050" i="1" dirty="0" err="1">
                <a:solidFill>
                  <a:srgbClr val="111111"/>
                </a:solidFill>
                <a:ea typeface="Arial" panose="020B0604020202020204" pitchFamily="34" charset="0"/>
              </a:rPr>
              <a:t>its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parts</a:t>
            </a:r>
            <a:r>
              <a:rPr lang="ko-KR" altLang="ko-KR" sz="1050" i="1" dirty="0">
                <a:solidFill>
                  <a:srgbClr val="111111"/>
                </a:solidFill>
                <a:ea typeface="Arial" panose="020B0604020202020204" pitchFamily="34" charset="0"/>
              </a:rPr>
              <a:t>”</a:t>
            </a:r>
            <a:r>
              <a:rPr lang="ko-KR" altLang="ko-KR" sz="1050" dirty="0">
                <a:solidFill>
                  <a:srgbClr val="111111"/>
                </a:solidFill>
                <a:ea typeface="Arial" panose="020B0604020202020204" pitchFamily="34" charset="0"/>
              </a:rPr>
              <a:t> – </a:t>
            </a:r>
            <a:r>
              <a:rPr lang="ko-KR" altLang="ko-KR" sz="1050" dirty="0" err="1">
                <a:solidFill>
                  <a:srgbClr val="111111"/>
                </a:solidFill>
                <a:ea typeface="Arial" panose="020B0604020202020204" pitchFamily="34" charset="0"/>
              </a:rPr>
              <a:t>Aristotle</a:t>
            </a:r>
            <a:endParaRPr lang="ko-KR" altLang="ko-KR" sz="1000" dirty="0">
              <a:solidFill>
                <a:srgbClr val="111111"/>
              </a:solidFill>
              <a:ea typeface="Calibri" panose="020F0502020204030204" pitchFamily="34" charset="0"/>
            </a:endParaRPr>
          </a:p>
          <a:p>
            <a:pPr marL="342900" marR="0">
              <a:spcBef>
                <a:spcPts val="0"/>
              </a:spcBef>
              <a:spcAft>
                <a:spcPts val="0"/>
              </a:spcAft>
            </a:pPr>
            <a:r>
              <a:rPr lang="en-US" altLang="ko-KR" sz="1000" dirty="0">
                <a:ea typeface="Calibri" panose="020F0502020204030204" pitchFamily="34" charset="0"/>
              </a:rPr>
              <a:t> </a:t>
            </a:r>
          </a:p>
          <a:p>
            <a:r>
              <a:rPr lang="ko-KR" altLang="ko-KR" sz="700" i="1" dirty="0">
                <a:solidFill>
                  <a:srgbClr val="595959"/>
                </a:solidFill>
                <a:ea typeface="Malgun Gothic" panose="020B0503020000020004" pitchFamily="50" charset="-127"/>
              </a:rPr>
              <a:t>출처</a:t>
            </a:r>
            <a:r>
              <a:rPr lang="ko-KR" altLang="ko-KR" sz="700" i="1" dirty="0">
                <a:solidFill>
                  <a:srgbClr val="595959"/>
                </a:solidFill>
                <a:ea typeface="Calibri" panose="020F0502020204030204" pitchFamily="34" charset="0"/>
              </a:rPr>
              <a:t>: &lt;</a:t>
            </a:r>
            <a:r>
              <a:rPr lang="ko-KR" altLang="ko-KR" sz="700" i="1" dirty="0">
                <a:solidFill>
                  <a:srgbClr val="595959"/>
                </a:solidFill>
                <a:ea typeface="Calibri" panose="020F0502020204030204" pitchFamily="34" charset="0"/>
                <a:hlinkClick r:id="rId3"/>
              </a:rPr>
              <a:t>https://ib.bioninja.com.au/standard-level/topic-1-cell-biology/11-introduction-to-cells/emergent-properties.html</a:t>
            </a:r>
            <a:r>
              <a:rPr lang="ko-KR" altLang="ko-KR" sz="700" i="1" dirty="0">
                <a:solidFill>
                  <a:srgbClr val="595959"/>
                </a:solidFill>
                <a:ea typeface="Calibri" panose="020F0502020204030204" pitchFamily="34" charset="0"/>
              </a:rPr>
              <a:t>&gt; </a:t>
            </a:r>
            <a:endParaRPr lang="ko-KR" altLang="ko-KR" sz="1000" dirty="0">
              <a:effectLst/>
              <a:ea typeface="Calibri" panose="020F0502020204030204" pitchFamily="34" charset="0"/>
            </a:endParaRPr>
          </a:p>
        </p:txBody>
      </p:sp>
      <p:pic>
        <p:nvPicPr>
          <p:cNvPr id="6" name="그림 5">
            <a:extLst>
              <a:ext uri="{FF2B5EF4-FFF2-40B4-BE49-F238E27FC236}">
                <a16:creationId xmlns:a16="http://schemas.microsoft.com/office/drawing/2014/main" id="{B7B4AEBC-0390-439F-B8D2-CD41374839E8}"/>
              </a:ext>
            </a:extLst>
          </p:cNvPr>
          <p:cNvPicPr>
            <a:picLocks noChangeAspect="1"/>
          </p:cNvPicPr>
          <p:nvPr/>
        </p:nvPicPr>
        <p:blipFill>
          <a:blip r:embed="rId4"/>
          <a:stretch>
            <a:fillRect/>
          </a:stretch>
        </p:blipFill>
        <p:spPr>
          <a:xfrm>
            <a:off x="4469745" y="3829662"/>
            <a:ext cx="2800350" cy="1581150"/>
          </a:xfrm>
          <a:prstGeom prst="rect">
            <a:avLst/>
          </a:prstGeom>
        </p:spPr>
      </p:pic>
    </p:spTree>
    <p:extLst>
      <p:ext uri="{BB962C8B-B14F-4D97-AF65-F5344CB8AC3E}">
        <p14:creationId xmlns:p14="http://schemas.microsoft.com/office/powerpoint/2010/main" val="168444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ergen Propaty &#10;Behavior of Ant &#10;Colonies &#10;Consciousness &#10;Chemical Reactions &#10;Therrnodynamic &#10;Characteristics of &#10;Cities &#10;Diversity of &#10;Ecosysterns &#10;Behavior of Microbial &#10;Communities &#10;Function of Biological &#10;Molecules &#10;Social Phenornena &#10;Creation of &#10;Indvidual ants rave limited capacity for complex tasks, but the entire &#10;colony can perform surprisingly complex tasks. This group behavior can &#10;be sæn as an example of emergent properties. &#10;Indvidual neurons dorft contain complex information or ernotions, but &#10;rnany neurons working can generate complex emcRions_ This is &#10;an example of ernergelt properties in the human brain. &#10;The products of chemical reactions sometimes have a greater effect than a &#10;simple sum of the individual components, which is an example of &#10;errergent promies_ &#10;Therrnodynamic systems are examples of where new properties errage &#10;due to complex interactions between the comw-ænts_ &#10;Cities demonstrate several emergent properties due to the complex &#10;interactions of people _ &#10;The divåsity and complexity of ecosystems that canncn be explained by &#10;the characteristics of individual species alone is an example of exagent &#10;properties. &#10;The complex behavior pattems of microbial corrmunities that cant &#10;understood by individual microbes alone are examples of exagent &#10;properties. &#10;The complex functions of biological molecules, which cant be understood &#10;at the level of individual atoms or molecules are examples of exagent &#10;properties. &#10;Complex social phenornena that cant be explained individual human &#10;behaviors alone are examples of emergent properties. &#10;The creation of new that's more than just the sum of individual &#10;pieces of information is an example of energent properties. ">
            <a:extLst>
              <a:ext uri="{FF2B5EF4-FFF2-40B4-BE49-F238E27FC236}">
                <a16:creationId xmlns:a16="http://schemas.microsoft.com/office/drawing/2014/main" id="{BBAA482E-B22D-4EA6-8334-12E9250D8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1438"/>
            <a:ext cx="5943600" cy="67151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27B1C3D-CADE-44C3-8D60-DA2F6F533C84}"/>
              </a:ext>
            </a:extLst>
          </p:cNvPr>
          <p:cNvSpPr/>
          <p:nvPr/>
        </p:nvSpPr>
        <p:spPr>
          <a:xfrm>
            <a:off x="159391" y="271422"/>
            <a:ext cx="2860646" cy="954107"/>
          </a:xfrm>
          <a:prstGeom prst="rect">
            <a:avLst/>
          </a:prstGeom>
        </p:spPr>
        <p:txBody>
          <a:bodyPr wrap="square">
            <a:spAutoFit/>
          </a:bodyPr>
          <a:lstStyle/>
          <a:p>
            <a:pPr marL="342900" marR="0">
              <a:spcBef>
                <a:spcPts val="0"/>
              </a:spcBef>
              <a:spcAft>
                <a:spcPts val="0"/>
              </a:spcAft>
            </a:pPr>
            <a:r>
              <a:rPr lang="ko-KR" altLang="ko-KR" sz="2800" dirty="0" err="1">
                <a:solidFill>
                  <a:srgbClr val="111111"/>
                </a:solidFill>
                <a:ea typeface="Arial" panose="020B0604020202020204" pitchFamily="34" charset="0"/>
              </a:rPr>
              <a:t>Emergent</a:t>
            </a:r>
            <a:r>
              <a:rPr lang="ko-KR" altLang="ko-KR" sz="2800" dirty="0">
                <a:solidFill>
                  <a:srgbClr val="111111"/>
                </a:solidFill>
                <a:ea typeface="Arial" panose="020B0604020202020204" pitchFamily="34" charset="0"/>
              </a:rPr>
              <a:t> </a:t>
            </a:r>
            <a:r>
              <a:rPr lang="ko-KR" altLang="ko-KR" sz="2800" dirty="0" err="1">
                <a:solidFill>
                  <a:srgbClr val="111111"/>
                </a:solidFill>
                <a:ea typeface="Arial" panose="020B0604020202020204" pitchFamily="34" charset="0"/>
              </a:rPr>
              <a:t>properties</a:t>
            </a:r>
            <a:endParaRPr lang="ko-KR" altLang="ko-KR" sz="2400" dirty="0">
              <a:effectLst/>
              <a:ea typeface="Calibri" panose="020F0502020204030204" pitchFamily="34" charset="0"/>
            </a:endParaRPr>
          </a:p>
        </p:txBody>
      </p:sp>
      <p:graphicFrame>
        <p:nvGraphicFramePr>
          <p:cNvPr id="4" name="표 3">
            <a:extLst>
              <a:ext uri="{FF2B5EF4-FFF2-40B4-BE49-F238E27FC236}">
                <a16:creationId xmlns:a16="http://schemas.microsoft.com/office/drawing/2014/main" id="{F3CBD794-F790-4F2E-8A3C-9A72746B095B}"/>
              </a:ext>
            </a:extLst>
          </p:cNvPr>
          <p:cNvGraphicFramePr>
            <a:graphicFrameLocks noGrp="1"/>
          </p:cNvGraphicFramePr>
          <p:nvPr>
            <p:extLst>
              <p:ext uri="{D42A27DB-BD31-4B8C-83A1-F6EECF244321}">
                <p14:modId xmlns:p14="http://schemas.microsoft.com/office/powerpoint/2010/main" val="795873883"/>
              </p:ext>
            </p:extLst>
          </p:nvPr>
        </p:nvGraphicFramePr>
        <p:xfrm>
          <a:off x="9303391" y="271422"/>
          <a:ext cx="2650921" cy="6231675"/>
        </p:xfrm>
        <a:graphic>
          <a:graphicData uri="http://schemas.openxmlformats.org/drawingml/2006/table">
            <a:tbl>
              <a:tblPr/>
              <a:tblGrid>
                <a:gridCol w="1073791">
                  <a:extLst>
                    <a:ext uri="{9D8B030D-6E8A-4147-A177-3AD203B41FA5}">
                      <a16:colId xmlns:a16="http://schemas.microsoft.com/office/drawing/2014/main" val="1176463161"/>
                    </a:ext>
                  </a:extLst>
                </a:gridCol>
                <a:gridCol w="1577130">
                  <a:extLst>
                    <a:ext uri="{9D8B030D-6E8A-4147-A177-3AD203B41FA5}">
                      <a16:colId xmlns:a16="http://schemas.microsoft.com/office/drawing/2014/main" val="601757919"/>
                    </a:ext>
                  </a:extLst>
                </a:gridCol>
              </a:tblGrid>
              <a:tr h="342535">
                <a:tc>
                  <a:txBody>
                    <a:bodyPr/>
                    <a:lstStyle/>
                    <a:p>
                      <a:pPr marL="0" marR="0" fontAlgn="t">
                        <a:spcBef>
                          <a:spcPts val="0"/>
                        </a:spcBef>
                        <a:spcAft>
                          <a:spcPts val="0"/>
                        </a:spcAft>
                      </a:pPr>
                      <a:r>
                        <a:rPr lang="en-US" sz="800">
                          <a:effectLst/>
                          <a:ea typeface="Calibri" panose="020F0502020204030204" pitchFamily="34" charset="0"/>
                        </a:rPr>
                        <a:t>Emergent properties </a:t>
                      </a:r>
                      <a:r>
                        <a:rPr lang="ko-KR" sz="800">
                          <a:effectLst/>
                          <a:ea typeface="맑은 고딕" panose="020B0503020000020004" pitchFamily="50" charset="-127"/>
                        </a:rPr>
                        <a:t>창발성</a:t>
                      </a:r>
                      <a:endParaRPr lang="ko-KR" sz="800">
                        <a:effectLst/>
                      </a:endParaRP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설명</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5381593"/>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개미 군집의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개개의 개미는 복잡한 작업을 수행하는 능력이 제한적이지만, 전체 개미 군집은 놀랍도록 복잡한 작업을 수행한다. 이러한 집단 행동은 에머전트 속성의 한 예시로 볼 수 있다[1]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9955639"/>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인간의 의식</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뉴런에는 복잡한 </a:t>
                      </a:r>
                      <a:r>
                        <a:rPr lang="ko-KR" sz="900" dirty="0">
                          <a:solidFill>
                            <a:srgbClr val="000000"/>
                          </a:solidFill>
                          <a:effectLst/>
                          <a:ea typeface="맑은 고딕" panose="020B0503020000020004" pitchFamily="50" charset="-127"/>
                        </a:rPr>
                        <a:t>정보나 감정이 담겨 있지 않지만,</a:t>
                      </a:r>
                      <a:r>
                        <a:rPr lang="ko-KR" sz="800" dirty="0">
                          <a:solidFill>
                            <a:srgbClr val="000000"/>
                          </a:solidFill>
                          <a:effectLst/>
                          <a:ea typeface="맑은 고딕" panose="020B0503020000020004" pitchFamily="50" charset="-127"/>
                        </a:rPr>
                        <a:t> 수많은 뉴런이 협력하여 복잡한 감정을 생성하는 것이 가능하다. 이는 인간 두뇌에서의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9586643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화학 반응</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화학 반응의 결과물은 때때로 개별 성분의 단순한 합보다 큰 영향을 미치며, 이는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9083501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시스템은 각 구성 요소간 복잡한 상호 작용으로 인해 새로운 속성이 나타나는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323695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도시의 특성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도시는 사람들의 복잡한 상호 작용으로 인해 여러 가지 에머전트 속성을 보인다[1][3]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670316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생태계의 다양성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종의 특성만으로는 설명할 수 없는 생태계의 다양성과 복잡성은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582800"/>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미생물 집단의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미생물만으로는 이해할 수 없는 미생물 집단의 복잡한 행동 패턴은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8608594"/>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생체 분자의 기능</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원자나 분자 단위로는 이해할 수 없는 생체 분자의 복잡한 기능은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1437526"/>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사회 현상</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사람의 행동만으로는 설명할 수 없는 복잡한 사회 현상은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262065"/>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지식의 창출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정보 조각들의 집합이 단순히 더해진 것 이상의 새로운 지식을 창출하는 것은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예시다[2]</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3282081"/>
                  </a:ext>
                </a:extLst>
              </a:tr>
            </a:tbl>
          </a:graphicData>
        </a:graphic>
      </p:graphicFrame>
    </p:spTree>
    <p:extLst>
      <p:ext uri="{BB962C8B-B14F-4D97-AF65-F5344CB8AC3E}">
        <p14:creationId xmlns:p14="http://schemas.microsoft.com/office/powerpoint/2010/main" val="2397310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780AD-239D-46AF-BD81-1040D993EB71}"/>
              </a:ext>
            </a:extLst>
          </p:cNvPr>
          <p:cNvSpPr>
            <a:spLocks noGrp="1"/>
          </p:cNvSpPr>
          <p:nvPr>
            <p:ph type="title"/>
          </p:nvPr>
        </p:nvSpPr>
        <p:spPr/>
        <p:txBody>
          <a:bodyPr/>
          <a:lstStyle/>
          <a:p>
            <a:r>
              <a:rPr lang="en-US" altLang="ko-KR" dirty="0"/>
              <a:t>Intelligence</a:t>
            </a:r>
            <a:endParaRPr lang="ko-KR" altLang="en-US" dirty="0"/>
          </a:p>
        </p:txBody>
      </p:sp>
      <p:sp>
        <p:nvSpPr>
          <p:cNvPr id="3" name="내용 개체 틀 2">
            <a:extLst>
              <a:ext uri="{FF2B5EF4-FFF2-40B4-BE49-F238E27FC236}">
                <a16:creationId xmlns:a16="http://schemas.microsoft.com/office/drawing/2014/main" id="{CD0B5B49-0CA6-4254-837A-2962086EE8D2}"/>
              </a:ext>
            </a:extLst>
          </p:cNvPr>
          <p:cNvSpPr>
            <a:spLocks noGrp="1"/>
          </p:cNvSpPr>
          <p:nvPr>
            <p:ph idx="1"/>
          </p:nvPr>
        </p:nvSpPr>
        <p:spPr/>
        <p:txBody>
          <a:bodyPr>
            <a:normAutofit fontScale="92500" lnSpcReduction="20000"/>
          </a:bodyPr>
          <a:lstStyle/>
          <a:p>
            <a:r>
              <a:rPr lang="ko-KR" altLang="ko-KR" dirty="0" err="1"/>
              <a:t>An</a:t>
            </a:r>
            <a:r>
              <a:rPr lang="ko-KR" altLang="ko-KR" dirty="0"/>
              <a:t> </a:t>
            </a:r>
            <a:r>
              <a:rPr lang="ko-KR" altLang="ko-KR" dirty="0" err="1"/>
              <a:t>emergent</a:t>
            </a:r>
            <a:r>
              <a:rPr lang="ko-KR" altLang="ko-KR" dirty="0"/>
              <a:t> </a:t>
            </a:r>
            <a:r>
              <a:rPr lang="ko-KR" altLang="ko-KR" dirty="0" err="1"/>
              <a:t>system’s</a:t>
            </a:r>
            <a:r>
              <a:rPr lang="ko-KR" altLang="ko-KR" dirty="0"/>
              <a:t> </a:t>
            </a:r>
            <a:r>
              <a:rPr lang="ko-KR" altLang="ko-KR" dirty="0" err="1"/>
              <a:t>ability</a:t>
            </a:r>
            <a:endParaRPr lang="en-US" altLang="ko-KR" dirty="0"/>
          </a:p>
          <a:p>
            <a:pPr marL="0" indent="0">
              <a:buNone/>
            </a:pPr>
            <a:r>
              <a:rPr lang="ko-KR" altLang="ko-KR" dirty="0"/>
              <a:t> </a:t>
            </a:r>
          </a:p>
          <a:p>
            <a:pPr lvl="1"/>
            <a:r>
              <a:rPr lang="ko-KR" altLang="ko-KR" sz="1200" dirty="0" err="1"/>
              <a:t>to</a:t>
            </a:r>
            <a:r>
              <a:rPr lang="ko-KR" altLang="ko-KR" sz="1200" dirty="0"/>
              <a:t> </a:t>
            </a:r>
            <a:r>
              <a:rPr lang="ko-KR" altLang="ko-KR" sz="1200" dirty="0" err="1"/>
              <a:t>respond</a:t>
            </a:r>
            <a:r>
              <a:rPr lang="ko-KR" altLang="ko-KR" sz="1200" dirty="0"/>
              <a:t> </a:t>
            </a:r>
            <a:r>
              <a:rPr lang="ko-KR" altLang="ko-KR" sz="1200" dirty="0" err="1"/>
              <a:t>to</a:t>
            </a:r>
            <a:r>
              <a:rPr lang="ko-KR" altLang="ko-KR" sz="1200" dirty="0"/>
              <a:t> </a:t>
            </a:r>
            <a:r>
              <a:rPr lang="ko-KR" altLang="ko-KR" sz="1200" dirty="0" err="1"/>
              <a:t>its</a:t>
            </a:r>
            <a:r>
              <a:rPr lang="ko-KR" altLang="ko-KR" sz="1200" dirty="0"/>
              <a:t> </a:t>
            </a:r>
            <a:r>
              <a:rPr lang="ko-KR" altLang="ko-KR" sz="1200" dirty="0" err="1"/>
              <a:t>environment</a:t>
            </a:r>
            <a:r>
              <a:rPr lang="ko-KR" altLang="ko-KR" sz="1200" dirty="0"/>
              <a:t> </a:t>
            </a:r>
            <a:r>
              <a:rPr lang="ko-KR" altLang="ko-KR" sz="1200" dirty="0" err="1"/>
              <a:t>in</a:t>
            </a:r>
            <a:r>
              <a:rPr lang="ko-KR" altLang="ko-KR" sz="1200" dirty="0"/>
              <a:t> </a:t>
            </a:r>
            <a:r>
              <a:rPr lang="ko-KR" altLang="ko-KR" sz="1200" dirty="0" err="1"/>
              <a:t>order</a:t>
            </a:r>
            <a:r>
              <a:rPr lang="ko-KR" altLang="ko-KR" sz="1200" dirty="0"/>
              <a:t> </a:t>
            </a:r>
            <a:r>
              <a:rPr lang="ko-KR" altLang="ko-KR" sz="1200" dirty="0" err="1"/>
              <a:t>to</a:t>
            </a:r>
            <a:r>
              <a:rPr lang="ko-KR" altLang="ko-KR" sz="1200" dirty="0"/>
              <a:t> </a:t>
            </a:r>
            <a:r>
              <a:rPr lang="ko-KR" altLang="ko-KR" sz="1200" dirty="0" err="1"/>
              <a:t>improve</a:t>
            </a:r>
            <a:r>
              <a:rPr lang="ko-KR" altLang="ko-KR" sz="1200" dirty="0"/>
              <a:t> </a:t>
            </a:r>
            <a:r>
              <a:rPr lang="ko-KR" altLang="ko-KR" sz="1200" dirty="0" err="1"/>
              <a:t>its</a:t>
            </a:r>
            <a:r>
              <a:rPr lang="ko-KR" altLang="ko-KR" sz="1200" dirty="0"/>
              <a:t> </a:t>
            </a:r>
            <a:r>
              <a:rPr lang="ko-KR" altLang="ko-KR" sz="1200" dirty="0" err="1"/>
              <a:t>conditions</a:t>
            </a:r>
            <a:r>
              <a:rPr lang="ko-KR" altLang="ko-KR" sz="1200" dirty="0"/>
              <a:t>, </a:t>
            </a:r>
          </a:p>
          <a:p>
            <a:pPr lvl="1"/>
            <a:r>
              <a:rPr lang="ko-KR" altLang="ko-KR" sz="1200" dirty="0" err="1"/>
              <a:t>perpetuate</a:t>
            </a:r>
            <a:r>
              <a:rPr lang="ko-KR" altLang="ko-KR" sz="1200" dirty="0"/>
              <a:t> </a:t>
            </a:r>
            <a:r>
              <a:rPr lang="ko-KR" altLang="ko-KR" sz="1200" dirty="0" err="1"/>
              <a:t>itself</a:t>
            </a:r>
            <a:r>
              <a:rPr lang="ko-KR" altLang="ko-KR" sz="1200" dirty="0"/>
              <a:t> and </a:t>
            </a:r>
            <a:r>
              <a:rPr lang="ko-KR" altLang="ko-KR" sz="1200" dirty="0" err="1"/>
              <a:t>maximize</a:t>
            </a:r>
            <a:r>
              <a:rPr lang="ko-KR" altLang="ko-KR" sz="1200" dirty="0"/>
              <a:t> </a:t>
            </a:r>
            <a:r>
              <a:rPr lang="ko-KR" altLang="ko-KR" sz="1200" dirty="0" err="1"/>
              <a:t>its</a:t>
            </a:r>
            <a:r>
              <a:rPr lang="ko-KR" altLang="ko-KR" sz="1200" dirty="0"/>
              <a:t> </a:t>
            </a:r>
            <a:r>
              <a:rPr lang="ko-KR" altLang="ko-KR" sz="1200" dirty="0" err="1"/>
              <a:t>future</a:t>
            </a:r>
            <a:r>
              <a:rPr lang="ko-KR" altLang="ko-KR" sz="1200" dirty="0"/>
              <a:t> </a:t>
            </a:r>
            <a:r>
              <a:rPr lang="ko-KR" altLang="ko-KR" sz="1200" dirty="0" err="1"/>
              <a:t>freedom</a:t>
            </a:r>
            <a:r>
              <a:rPr lang="ko-KR" altLang="ko-KR" sz="1200" dirty="0"/>
              <a:t> of </a:t>
            </a:r>
            <a:r>
              <a:rPr lang="ko-KR" altLang="ko-KR" sz="1200" dirty="0" err="1"/>
              <a:t>action</a:t>
            </a:r>
            <a:r>
              <a:rPr lang="ko-KR" altLang="ko-KR" sz="1200"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ko-KR" sz="1100" dirty="0" err="1"/>
              <a:t>In</a:t>
            </a:r>
            <a:r>
              <a:rPr lang="ko-KR" altLang="ko-KR" sz="1100" dirty="0"/>
              <a:t> </a:t>
            </a:r>
            <a:r>
              <a:rPr lang="ko-KR" altLang="ko-KR" sz="1100" dirty="0" err="1"/>
              <a:t>writing</a:t>
            </a:r>
            <a:r>
              <a:rPr lang="ko-KR" altLang="ko-KR" sz="1100" dirty="0"/>
              <a:t> </a:t>
            </a:r>
            <a:r>
              <a:rPr lang="ko-KR" altLang="ko-KR" sz="1100" dirty="0" err="1"/>
              <a:t>my</a:t>
            </a:r>
            <a:r>
              <a:rPr lang="ko-KR" altLang="ko-KR" sz="1100" dirty="0"/>
              <a:t> </a:t>
            </a:r>
            <a:r>
              <a:rPr lang="ko-KR" altLang="ko-KR" sz="1100" dirty="0" err="1"/>
              <a:t>latest</a:t>
            </a:r>
            <a:r>
              <a:rPr lang="ko-KR" altLang="ko-KR" sz="1100" dirty="0"/>
              <a:t> </a:t>
            </a:r>
            <a:r>
              <a:rPr lang="ko-KR" altLang="ko-KR" sz="1100" dirty="0" err="1"/>
              <a:t>book</a:t>
            </a:r>
            <a:r>
              <a:rPr lang="ko-KR" altLang="ko-KR" sz="1100" dirty="0"/>
              <a:t>,</a:t>
            </a:r>
            <a:r>
              <a:rPr lang="x-none" altLang="ko-KR" sz="1100" dirty="0"/>
              <a:t> </a:t>
            </a:r>
            <a:r>
              <a:rPr lang="ko-KR" altLang="ko-KR" sz="1100" dirty="0">
                <a:hlinkClick r:id="rId2"/>
              </a:rPr>
              <a:t>Future </a:t>
            </a:r>
            <a:r>
              <a:rPr lang="ko-KR" altLang="ko-KR" sz="1100" dirty="0" err="1">
                <a:hlinkClick r:id="rId2"/>
              </a:rPr>
              <a:t>Minds</a:t>
            </a:r>
            <a:r>
              <a:rPr lang="ko-KR" altLang="ko-KR" sz="1100" dirty="0">
                <a:hlinkClick r:id="rId2"/>
              </a:rPr>
              <a:t>:</a:t>
            </a:r>
            <a:r>
              <a:rPr lang="x-none" altLang="ko-KR" sz="1100" dirty="0">
                <a:hlinkClick r:id="rId2"/>
              </a:rPr>
              <a:t> </a:t>
            </a:r>
            <a:r>
              <a:rPr lang="ko-KR" altLang="ko-KR" sz="1100" i="1" dirty="0">
                <a:hlinkClick r:id="rId2"/>
              </a:rPr>
              <a:t>The </a:t>
            </a:r>
            <a:r>
              <a:rPr lang="ko-KR" altLang="ko-KR" sz="1100" i="1" dirty="0" err="1">
                <a:hlinkClick r:id="rId2"/>
              </a:rPr>
              <a:t>Rise</a:t>
            </a:r>
            <a:r>
              <a:rPr lang="ko-KR" altLang="ko-KR" sz="1100" i="1" dirty="0">
                <a:hlinkClick r:id="rId2"/>
              </a:rPr>
              <a:t> of </a:t>
            </a:r>
            <a:r>
              <a:rPr lang="ko-KR" altLang="ko-KR" sz="1100" i="1" dirty="0" err="1">
                <a:hlinkClick r:id="rId2"/>
              </a:rPr>
              <a:t>Intelligence</a:t>
            </a:r>
            <a:r>
              <a:rPr lang="ko-KR" altLang="ko-KR" sz="1100" i="1" dirty="0">
                <a:hlinkClick r:id="rId2"/>
              </a:rPr>
              <a:t> </a:t>
            </a:r>
            <a:r>
              <a:rPr lang="ko-KR" altLang="ko-KR" sz="1100" i="1" dirty="0" err="1">
                <a:hlinkClick r:id="rId2"/>
              </a:rPr>
              <a:t>from</a:t>
            </a:r>
            <a:r>
              <a:rPr lang="ko-KR" altLang="ko-KR" sz="1100" i="1" dirty="0">
                <a:hlinkClick r:id="rId2"/>
              </a:rPr>
              <a:t> </a:t>
            </a:r>
            <a:r>
              <a:rPr lang="ko-KR" altLang="ko-KR" sz="1100" i="1" dirty="0" err="1">
                <a:hlinkClick r:id="rId2"/>
              </a:rPr>
              <a:t>the</a:t>
            </a:r>
            <a:r>
              <a:rPr lang="ko-KR" altLang="ko-KR" sz="1100" i="1" dirty="0">
                <a:hlinkClick r:id="rId2"/>
              </a:rPr>
              <a:t> Big </a:t>
            </a:r>
            <a:r>
              <a:rPr lang="ko-KR" altLang="ko-KR" sz="1100" i="1" dirty="0" err="1">
                <a:hlinkClick r:id="rId2"/>
              </a:rPr>
              <a:t>Bang</a:t>
            </a:r>
            <a:r>
              <a:rPr lang="ko-KR" altLang="ko-KR" sz="1100" i="1" dirty="0">
                <a:hlinkClick r:id="rId2"/>
              </a:rPr>
              <a:t> </a:t>
            </a:r>
            <a:r>
              <a:rPr lang="ko-KR" altLang="ko-KR" sz="1100" i="1" dirty="0" err="1">
                <a:hlinkClick r:id="rId2"/>
              </a:rPr>
              <a:t>to</a:t>
            </a:r>
            <a:r>
              <a:rPr lang="ko-KR" altLang="ko-KR" sz="1100" i="1" dirty="0">
                <a:hlinkClick r:id="rId2"/>
              </a:rPr>
              <a:t> </a:t>
            </a:r>
            <a:r>
              <a:rPr lang="ko-KR" altLang="ko-KR" sz="1100" i="1" dirty="0" err="1">
                <a:hlinkClick r:id="rId2"/>
              </a:rPr>
              <a:t>the</a:t>
            </a:r>
            <a:r>
              <a:rPr lang="ko-KR" altLang="ko-KR" sz="1100" i="1" dirty="0">
                <a:hlinkClick r:id="rId2"/>
              </a:rPr>
              <a:t> </a:t>
            </a:r>
            <a:r>
              <a:rPr lang="ko-KR" altLang="ko-KR" sz="1100" i="1" dirty="0" err="1">
                <a:hlinkClick r:id="rId2"/>
              </a:rPr>
              <a:t>End</a:t>
            </a:r>
            <a:r>
              <a:rPr lang="ko-KR" altLang="ko-KR" sz="1100" i="1" dirty="0">
                <a:hlinkClick r:id="rId2"/>
              </a:rPr>
              <a:t> of </a:t>
            </a:r>
            <a:r>
              <a:rPr lang="ko-KR" altLang="ko-KR" sz="1100" i="1" dirty="0" err="1">
                <a:hlinkClick r:id="rId2"/>
              </a:rPr>
              <a:t>the</a:t>
            </a:r>
            <a:r>
              <a:rPr lang="ko-KR" altLang="ko-KR" sz="1100" i="1" dirty="0">
                <a:hlinkClick r:id="rId2"/>
              </a:rPr>
              <a:t> </a:t>
            </a:r>
            <a:r>
              <a:rPr lang="ko-KR" altLang="ko-KR" sz="1100" i="1" dirty="0" err="1">
                <a:hlinkClick r:id="rId2"/>
              </a:rPr>
              <a:t>Universe</a:t>
            </a:r>
            <a:r>
              <a:rPr lang="ko-KR" altLang="ko-KR" sz="1100" dirty="0"/>
              <a:t>, </a:t>
            </a:r>
            <a:r>
              <a:rPr lang="ko-KR" altLang="ko-KR" sz="1100" dirty="0" err="1"/>
              <a:t>it</a:t>
            </a:r>
            <a:r>
              <a:rPr lang="ko-KR" altLang="ko-KR" sz="1100" dirty="0"/>
              <a:t> </a:t>
            </a:r>
            <a:r>
              <a:rPr lang="ko-KR" altLang="ko-KR" sz="1100" dirty="0" err="1"/>
              <a:t>was</a:t>
            </a:r>
            <a:r>
              <a:rPr lang="ko-KR" altLang="ko-KR" sz="1100" dirty="0"/>
              <a:t> </a:t>
            </a:r>
            <a:r>
              <a:rPr lang="ko-KR" altLang="ko-KR" sz="1100" dirty="0" err="1"/>
              <a:t>essential</a:t>
            </a:r>
            <a:r>
              <a:rPr lang="ko-KR" altLang="ko-KR" sz="1100" dirty="0"/>
              <a:t> </a:t>
            </a:r>
            <a:r>
              <a:rPr lang="ko-KR" altLang="ko-KR" sz="1100" dirty="0" err="1"/>
              <a:t>to</a:t>
            </a:r>
            <a:r>
              <a:rPr lang="ko-KR" altLang="ko-KR" sz="1100" dirty="0"/>
              <a:t> </a:t>
            </a:r>
            <a:r>
              <a:rPr lang="ko-KR" altLang="ko-KR" sz="1100" dirty="0" err="1"/>
              <a:t>properly</a:t>
            </a:r>
            <a:r>
              <a:rPr lang="en-US" altLang="ko-KR" sz="1100" dirty="0"/>
              <a:t> </a:t>
            </a:r>
            <a:r>
              <a:rPr lang="ko-KR" altLang="ko-KR" sz="1100" dirty="0" err="1"/>
              <a:t>define</a:t>
            </a:r>
            <a:r>
              <a:rPr lang="x-none" altLang="ko-KR" sz="1100" dirty="0"/>
              <a:t> </a:t>
            </a:r>
            <a:r>
              <a:rPr lang="ko-KR" altLang="ko-KR" sz="1100" i="1" dirty="0" err="1"/>
              <a:t>intelligence</a:t>
            </a:r>
            <a:r>
              <a:rPr lang="x-none" altLang="ko-KR" sz="1100" i="1" dirty="0"/>
              <a:t> </a:t>
            </a:r>
            <a:r>
              <a:rPr lang="ko-KR" altLang="ko-KR" sz="1100" dirty="0" err="1"/>
              <a:t>in</a:t>
            </a:r>
            <a:r>
              <a:rPr lang="ko-KR" altLang="ko-KR" sz="1100" dirty="0"/>
              <a:t> </a:t>
            </a:r>
            <a:r>
              <a:rPr lang="ko-KR" altLang="ko-KR" sz="1100" dirty="0" err="1"/>
              <a:t>an</a:t>
            </a:r>
            <a:r>
              <a:rPr lang="ko-KR" altLang="ko-KR" sz="1100" dirty="0"/>
              <a:t> </a:t>
            </a:r>
            <a:r>
              <a:rPr lang="ko-KR" altLang="ko-KR" sz="1100" dirty="0" err="1"/>
              <a:t>appropriate</a:t>
            </a:r>
            <a:r>
              <a:rPr lang="ko-KR" altLang="ko-KR" sz="1100" dirty="0"/>
              <a:t> </a:t>
            </a:r>
            <a:r>
              <a:rPr lang="ko-KR" altLang="ko-KR" sz="1100" dirty="0" err="1"/>
              <a:t>context</a:t>
            </a:r>
            <a:r>
              <a:rPr lang="ko-KR" altLang="ko-KR" sz="1100" dirty="0"/>
              <a:t>. </a:t>
            </a:r>
            <a:r>
              <a:rPr lang="ko-KR" altLang="ko-KR" sz="1100" b="1" dirty="0" err="1"/>
              <a:t>March</a:t>
            </a:r>
            <a:r>
              <a:rPr lang="ko-KR" altLang="ko-KR" sz="1100" b="1" dirty="0"/>
              <a:t> 17, 2020</a:t>
            </a:r>
            <a:endParaRPr lang="ko-KR" altLang="ko-KR" sz="1100" dirty="0"/>
          </a:p>
          <a:p>
            <a:endParaRPr lang="ko-KR" altLang="en-US" dirty="0"/>
          </a:p>
        </p:txBody>
      </p:sp>
      <p:pic>
        <p:nvPicPr>
          <p:cNvPr id="4098" name="Picture 2" descr="Future Minds: The Rise of Intelligence from the Big Bang to the End of the  Universe: Yonck, Richard: 9781948924382: Amazon.com: Books">
            <a:extLst>
              <a:ext uri="{FF2B5EF4-FFF2-40B4-BE49-F238E27FC236}">
                <a16:creationId xmlns:a16="http://schemas.microsoft.com/office/drawing/2014/main" id="{5870A44C-5796-4334-BD01-03C9CC6D0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083" y="2204207"/>
            <a:ext cx="231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3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9A9F72-2CCD-4019-B6F0-C604815A0B5D}"/>
              </a:ext>
            </a:extLst>
          </p:cNvPr>
          <p:cNvSpPr>
            <a:spLocks noGrp="1"/>
          </p:cNvSpPr>
          <p:nvPr>
            <p:ph type="title"/>
          </p:nvPr>
        </p:nvSpPr>
        <p:spPr/>
        <p:txBody>
          <a:bodyPr/>
          <a:lstStyle/>
          <a:p>
            <a:r>
              <a:rPr lang="en-US" altLang="ko-KR" dirty="0" err="1"/>
              <a:t>Hallutination</a:t>
            </a:r>
            <a:endParaRPr lang="ko-KR" altLang="en-US" dirty="0"/>
          </a:p>
        </p:txBody>
      </p:sp>
      <p:sp>
        <p:nvSpPr>
          <p:cNvPr id="3" name="내용 개체 틀 2">
            <a:extLst>
              <a:ext uri="{FF2B5EF4-FFF2-40B4-BE49-F238E27FC236}">
                <a16:creationId xmlns:a16="http://schemas.microsoft.com/office/drawing/2014/main" id="{A8505F43-F242-411B-A81A-698D58BBB453}"/>
              </a:ext>
            </a:extLst>
          </p:cNvPr>
          <p:cNvSpPr>
            <a:spLocks noGrp="1"/>
          </p:cNvSpPr>
          <p:nvPr>
            <p:ph idx="1"/>
          </p:nvPr>
        </p:nvSpPr>
        <p:spPr/>
        <p:txBody>
          <a:bodyPr/>
          <a:lstStyle/>
          <a:p>
            <a:r>
              <a:rPr lang="ko-KR" altLang="ko-KR" sz="2400" dirty="0" err="1"/>
              <a:t>An</a:t>
            </a:r>
            <a:r>
              <a:rPr lang="ko-KR" altLang="ko-KR" sz="2400" dirty="0"/>
              <a:t> AI </a:t>
            </a:r>
            <a:r>
              <a:rPr lang="ko-KR" altLang="ko-KR" sz="2400" dirty="0" err="1"/>
              <a:t>hallucination</a:t>
            </a:r>
            <a:r>
              <a:rPr lang="ko-KR" altLang="ko-KR" sz="2400" dirty="0"/>
              <a:t> </a:t>
            </a:r>
            <a:r>
              <a:rPr lang="ko-KR" altLang="ko-KR" sz="2400" dirty="0" err="1"/>
              <a:t>is</a:t>
            </a:r>
            <a:r>
              <a:rPr lang="x-none" altLang="ko-KR" sz="2400" dirty="0"/>
              <a:t> </a:t>
            </a:r>
            <a:r>
              <a:rPr lang="ko-KR" altLang="ko-KR" sz="2400" dirty="0" err="1"/>
              <a:t>when</a:t>
            </a:r>
            <a:r>
              <a:rPr lang="ko-KR" altLang="ko-KR" sz="2400" dirty="0"/>
              <a:t> </a:t>
            </a:r>
            <a:r>
              <a:rPr lang="ko-KR" altLang="ko-KR" sz="2400" dirty="0" err="1"/>
              <a:t>a</a:t>
            </a:r>
            <a:r>
              <a:rPr lang="ko-KR" altLang="ko-KR" sz="2400" dirty="0"/>
              <a:t> </a:t>
            </a:r>
            <a:r>
              <a:rPr lang="x-none" altLang="ko-KR" sz="2400" dirty="0"/>
              <a:t>model</a:t>
            </a:r>
            <a:r>
              <a:rPr lang="ko-KR" altLang="ko-KR" sz="2400" dirty="0"/>
              <a:t> </a:t>
            </a:r>
            <a:r>
              <a:rPr lang="ko-KR" altLang="ko-KR" sz="2400" dirty="0" err="1"/>
              <a:t>generates</a:t>
            </a:r>
            <a:r>
              <a:rPr lang="ko-KR" altLang="ko-KR" sz="2400" dirty="0"/>
              <a:t> </a:t>
            </a:r>
            <a:r>
              <a:rPr lang="ko-KR" altLang="ko-KR" sz="2400" dirty="0" err="1"/>
              <a:t>false</a:t>
            </a:r>
            <a:r>
              <a:rPr lang="ko-KR" altLang="ko-KR" sz="2400" dirty="0"/>
              <a:t> </a:t>
            </a:r>
            <a:r>
              <a:rPr lang="ko-KR" altLang="ko-KR" sz="2400" dirty="0" err="1"/>
              <a:t>information</a:t>
            </a:r>
            <a:r>
              <a:rPr lang="x-none" altLang="ko-KR" sz="2400" dirty="0"/>
              <a:t>.</a:t>
            </a:r>
            <a:endParaRPr lang="ko-KR" altLang="ko-KR" sz="2400" dirty="0"/>
          </a:p>
          <a:p>
            <a:pPr marL="0" indent="0">
              <a:buNone/>
            </a:pPr>
            <a:endParaRPr lang="en-US" altLang="ko-KR" sz="2400" dirty="0"/>
          </a:p>
          <a:p>
            <a:r>
              <a:rPr lang="en-US" altLang="ko-KR" sz="2400" dirty="0"/>
              <a:t>AI </a:t>
            </a:r>
            <a:r>
              <a:rPr lang="ko-KR" altLang="ko-KR" sz="2400" dirty="0"/>
              <a:t>가</a:t>
            </a:r>
            <a:r>
              <a:rPr lang="en-US" altLang="ko-KR" sz="2400" dirty="0"/>
              <a:t> </a:t>
            </a:r>
            <a:r>
              <a:rPr lang="ko-KR" altLang="ko-KR" sz="2400" dirty="0"/>
              <a:t>잘못된</a:t>
            </a:r>
            <a:r>
              <a:rPr lang="en-US" altLang="ko-KR" sz="2400" dirty="0"/>
              <a:t> </a:t>
            </a:r>
            <a:r>
              <a:rPr lang="ko-KR" altLang="ko-KR" sz="2400" dirty="0"/>
              <a:t>정보를</a:t>
            </a:r>
            <a:r>
              <a:rPr lang="en-US" altLang="ko-KR" sz="2400" dirty="0"/>
              <a:t> </a:t>
            </a:r>
            <a:r>
              <a:rPr lang="ko-KR" altLang="ko-KR" sz="2400" dirty="0"/>
              <a:t>그럴듯하게</a:t>
            </a:r>
            <a:r>
              <a:rPr lang="en-US" altLang="ko-KR" sz="2400" dirty="0"/>
              <a:t> </a:t>
            </a:r>
            <a:r>
              <a:rPr lang="ko-KR" altLang="ko-KR" sz="2400" dirty="0"/>
              <a:t>답하는</a:t>
            </a:r>
            <a:r>
              <a:rPr lang="en-US" altLang="ko-KR" sz="2400" dirty="0"/>
              <a:t> </a:t>
            </a:r>
            <a:r>
              <a:rPr lang="ko-KR" altLang="ko-KR" sz="2400" dirty="0"/>
              <a:t>것</a:t>
            </a:r>
            <a:r>
              <a:rPr lang="en-US" altLang="ko-KR" sz="2400" dirty="0"/>
              <a:t>.</a:t>
            </a:r>
          </a:p>
          <a:p>
            <a:endParaRPr lang="ko-KR" altLang="ko-KR" sz="2400" dirty="0"/>
          </a:p>
          <a:p>
            <a:r>
              <a:rPr lang="en-US" altLang="ko-KR" sz="2400" dirty="0"/>
              <a:t>AI </a:t>
            </a:r>
            <a:r>
              <a:rPr lang="ko-KR" altLang="ko-KR" sz="2400" dirty="0"/>
              <a:t>가</a:t>
            </a:r>
            <a:r>
              <a:rPr lang="en-US" altLang="ko-KR" sz="2400" dirty="0"/>
              <a:t> </a:t>
            </a:r>
            <a:r>
              <a:rPr lang="ko-KR" altLang="ko-KR" sz="2400" dirty="0"/>
              <a:t>의도를</a:t>
            </a:r>
            <a:r>
              <a:rPr lang="en-US" altLang="ko-KR" sz="2400" dirty="0"/>
              <a:t> </a:t>
            </a:r>
            <a:r>
              <a:rPr lang="ko-KR" altLang="ko-KR" sz="2400" dirty="0"/>
              <a:t>가질</a:t>
            </a:r>
            <a:r>
              <a:rPr lang="en-US" altLang="ko-KR" sz="2400" dirty="0"/>
              <a:t> </a:t>
            </a:r>
            <a:r>
              <a:rPr lang="ko-KR" altLang="ko-KR" sz="2400" dirty="0"/>
              <a:t>수</a:t>
            </a:r>
            <a:r>
              <a:rPr lang="en-US" altLang="ko-KR" sz="2400" dirty="0"/>
              <a:t> </a:t>
            </a:r>
            <a:r>
              <a:rPr lang="ko-KR" altLang="ko-KR" sz="2400" dirty="0"/>
              <a:t>없으니</a:t>
            </a:r>
            <a:r>
              <a:rPr lang="en-US" altLang="ko-KR" sz="2400" dirty="0"/>
              <a:t>, </a:t>
            </a:r>
            <a:r>
              <a:rPr lang="ko-KR" altLang="ko-KR" sz="2400" dirty="0"/>
              <a:t>나쁜</a:t>
            </a:r>
            <a:r>
              <a:rPr lang="en-US" altLang="ko-KR" sz="2400" dirty="0"/>
              <a:t> </a:t>
            </a:r>
            <a:r>
              <a:rPr lang="ko-KR" altLang="ko-KR" sz="2400" dirty="0"/>
              <a:t>의도를</a:t>
            </a:r>
            <a:r>
              <a:rPr lang="en-US" altLang="ko-KR" sz="2400" dirty="0"/>
              <a:t> </a:t>
            </a:r>
            <a:r>
              <a:rPr lang="ko-KR" altLang="ko-KR" sz="2400" dirty="0"/>
              <a:t>가지고</a:t>
            </a:r>
            <a:r>
              <a:rPr lang="en-US" altLang="ko-KR" sz="2400" dirty="0"/>
              <a:t> </a:t>
            </a:r>
            <a:r>
              <a:rPr lang="ko-KR" altLang="ko-KR" sz="2400" dirty="0"/>
              <a:t>한</a:t>
            </a:r>
            <a:r>
              <a:rPr lang="en-US" altLang="ko-KR" sz="2400" dirty="0"/>
              <a:t> </a:t>
            </a:r>
            <a:r>
              <a:rPr lang="ko-KR" altLang="ko-KR" sz="2400" dirty="0"/>
              <a:t>일은</a:t>
            </a:r>
            <a:r>
              <a:rPr lang="en-US" altLang="ko-KR" sz="2400" dirty="0"/>
              <a:t> </a:t>
            </a:r>
            <a:r>
              <a:rPr lang="ko-KR" altLang="ko-KR" sz="2400" dirty="0"/>
              <a:t>아닙니다</a:t>
            </a:r>
            <a:r>
              <a:rPr lang="en-US" altLang="ko-KR" sz="2400" dirty="0"/>
              <a:t>. </a:t>
            </a:r>
            <a:endParaRPr lang="ko-KR" altLang="ko-KR" sz="2400" dirty="0"/>
          </a:p>
          <a:p>
            <a:endParaRPr lang="ko-KR" altLang="en-US" dirty="0"/>
          </a:p>
        </p:txBody>
      </p:sp>
      <p:pic>
        <p:nvPicPr>
          <p:cNvPr id="3074" name="Picture 2" descr="LInderfiTting &#10;TrainingData &#10;I 'Nlthcient or Poor Qlnltty Data &#10;Lack Reguhrizatian &#10;of Task &#10;Architecture ">
            <a:extLst>
              <a:ext uri="{FF2B5EF4-FFF2-40B4-BE49-F238E27FC236}">
                <a16:creationId xmlns:a16="http://schemas.microsoft.com/office/drawing/2014/main" id="{C0FE83BF-A561-4962-A458-15E12F36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4611586"/>
            <a:ext cx="50006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3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highlight>
                  <a:srgbClr val="FFFF00"/>
                </a:highlight>
              </a:rPr>
              <a:t>content</a:t>
            </a:r>
            <a:r>
              <a:rPr lang="ko-KR" altLang="ko-KR" dirty="0">
                <a:highlight>
                  <a:srgbClr val="FFFF00"/>
                </a:highlight>
              </a:rPr>
              <a:t> </a:t>
            </a:r>
            <a:r>
              <a:rPr lang="ko-KR" altLang="ko-KR" dirty="0" err="1">
                <a:highlight>
                  <a:srgbClr val="FFFF00"/>
                </a:highlight>
              </a:rPr>
              <a:t>generator</a:t>
            </a:r>
            <a:r>
              <a:rPr lang="ko-KR" altLang="ko-KR" dirty="0">
                <a:highlight>
                  <a:srgbClr val="FFFF00"/>
                </a:highlight>
              </a:rPr>
              <a:t> </a:t>
            </a:r>
            <a:endParaRPr lang="en-US" altLang="ko-KR" dirty="0">
              <a:highlight>
                <a:srgbClr val="FFFF00"/>
              </a:highlight>
            </a:endParaRPr>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816450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23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F3B663BE-BFAB-4651-8C67-CEA4D0B5AD3A}"/>
              </a:ext>
            </a:extLst>
          </p:cNvPr>
          <p:cNvGraphicFramePr>
            <a:graphicFrameLocks noGrp="1"/>
          </p:cNvGraphicFramePr>
          <p:nvPr/>
        </p:nvGraphicFramePr>
        <p:xfrm>
          <a:off x="1149292" y="897621"/>
          <a:ext cx="10307209" cy="4940809"/>
        </p:xfrm>
        <a:graphic>
          <a:graphicData uri="http://schemas.openxmlformats.org/drawingml/2006/table">
            <a:tbl>
              <a:tblPr/>
              <a:tblGrid>
                <a:gridCol w="3435736">
                  <a:extLst>
                    <a:ext uri="{9D8B030D-6E8A-4147-A177-3AD203B41FA5}">
                      <a16:colId xmlns:a16="http://schemas.microsoft.com/office/drawing/2014/main" val="3820204985"/>
                    </a:ext>
                  </a:extLst>
                </a:gridCol>
                <a:gridCol w="4173078">
                  <a:extLst>
                    <a:ext uri="{9D8B030D-6E8A-4147-A177-3AD203B41FA5}">
                      <a16:colId xmlns:a16="http://schemas.microsoft.com/office/drawing/2014/main" val="2219251231"/>
                    </a:ext>
                  </a:extLst>
                </a:gridCol>
                <a:gridCol w="2698395">
                  <a:extLst>
                    <a:ext uri="{9D8B030D-6E8A-4147-A177-3AD203B41FA5}">
                      <a16:colId xmlns:a16="http://schemas.microsoft.com/office/drawing/2014/main" val="2990653837"/>
                    </a:ext>
                  </a:extLst>
                </a:gridCol>
              </a:tblGrid>
              <a:tr h="533646">
                <a:tc>
                  <a:txBody>
                    <a:bodyPr/>
                    <a:lstStyle/>
                    <a:p>
                      <a:pPr algn="ctr" rtl="0" fontAlgn="b"/>
                      <a:r>
                        <a:rPr lang="en-US" sz="2000" dirty="0">
                          <a:solidFill>
                            <a:schemeClr val="bg1"/>
                          </a:solidFill>
                          <a:effectLst/>
                          <a:highlight>
                            <a:srgbClr val="0000FF"/>
                          </a:highlight>
                        </a:rPr>
                        <a:t>…Learning…           </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000" dirty="0">
                          <a:solidFill>
                            <a:schemeClr val="bg1"/>
                          </a:solidFill>
                          <a:effectLst/>
                          <a:highlight>
                            <a:srgbClr val="0000FF"/>
                          </a:highlight>
                        </a:rPr>
                        <a:t>…Training…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dirty="0">
                          <a:solidFill>
                            <a:schemeClr val="tx1"/>
                          </a:solidFill>
                          <a:effectLst/>
                        </a:rPr>
                        <a:t>Tuning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19343207"/>
                  </a:ext>
                </a:extLst>
              </a:tr>
              <a:tr h="909262">
                <a:tc>
                  <a:txBody>
                    <a:bodyPr/>
                    <a:lstStyle/>
                    <a:p>
                      <a:pPr rtl="0" fontAlgn="b"/>
                      <a:r>
                        <a:rPr lang="en-US" sz="2000" dirty="0">
                          <a:effectLst/>
                        </a:rPr>
                        <a:t>Medical School</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1F1F1F"/>
                          </a:solidFill>
                          <a:effectLst/>
                          <a:latin typeface="Google Sans"/>
                        </a:rPr>
                        <a:t>Resident</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dirty="0">
                          <a:effectLst/>
                        </a:rPr>
                        <a:t>Sub-</a:t>
                      </a:r>
                      <a:r>
                        <a:rPr lang="en-US" sz="1400" dirty="0" err="1">
                          <a:effectLst/>
                        </a:rPr>
                        <a:t>speciality</a:t>
                      </a:r>
                      <a:endParaRPr lang="en-US" sz="14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4641792"/>
                  </a:ext>
                </a:extLst>
              </a:tr>
              <a:tr h="947956">
                <a:tc>
                  <a:txBody>
                    <a:bodyPr/>
                    <a:lstStyle/>
                    <a:p>
                      <a:pPr rtl="0" fontAlgn="b"/>
                      <a:r>
                        <a:rPr lang="en-US" sz="2000" b="0" dirty="0">
                          <a:solidFill>
                            <a:srgbClr val="1F1F1F"/>
                          </a:solidFill>
                          <a:effectLst/>
                          <a:latin typeface="Google Sans"/>
                        </a:rPr>
                        <a:t>to tackle tomorrow’s issues.</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212529"/>
                          </a:solidFill>
                          <a:effectLst/>
                          <a:latin typeface="Roboto Slab"/>
                        </a:rPr>
                        <a:t>the development of new skills </a:t>
                      </a:r>
                      <a:endParaRPr lang="en-US" sz="2000" b="0" dirty="0">
                        <a:solidFill>
                          <a:srgbClr val="1F1F1F"/>
                        </a:solidFill>
                        <a:effectLst/>
                        <a:latin typeface="Google Sans"/>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dirty="0">
                          <a:solidFill>
                            <a:srgbClr val="1F1F1F"/>
                          </a:solidFill>
                          <a:effectLst/>
                          <a:latin typeface="Google Sans"/>
                        </a:rPr>
                        <a:t>optimization algorithm</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73685320"/>
                  </a:ext>
                </a:extLst>
              </a:tr>
              <a:tr h="689257">
                <a:tc>
                  <a:txBody>
                    <a:bodyPr/>
                    <a:lstStyle/>
                    <a:p>
                      <a:pPr rtl="0" fontAlgn="b"/>
                      <a:endParaRPr lang="ko-KR" altLang="en-US" sz="180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04B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4D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52C0"/>
                      </a:solidFill>
                      <a:prstDash val="solid"/>
                      <a:round/>
                      <a:headEnd type="none" w="med" len="med"/>
                      <a:tailEnd type="none" w="med" len="med"/>
                    </a:lnB>
                  </a:tcPr>
                </a:tc>
                <a:extLst>
                  <a:ext uri="{0D108BD9-81ED-4DB2-BD59-A6C34878D82A}">
                    <a16:rowId xmlns:a16="http://schemas.microsoft.com/office/drawing/2014/main" val="2685815603"/>
                  </a:ext>
                </a:extLst>
              </a:tr>
              <a:tr h="436227">
                <a:tc gridSpan="3">
                  <a:txBody>
                    <a:bodyPr/>
                    <a:lstStyle/>
                    <a:p>
                      <a:pPr rtl="0" fontAlgn="b"/>
                      <a:r>
                        <a:rPr lang="en-US" sz="900" dirty="0">
                          <a:effectLst/>
                        </a:rPr>
                        <a:t>learning is all about equipping a person to tackle not just today’s issues, but preparing him/her to creatively come up with ways to tackle tomorrow’s issues.</a:t>
                      </a:r>
                    </a:p>
                  </a:txBody>
                  <a:tcPr marL="28477" marR="28477" marT="18985" marB="18985" anchor="b">
                    <a:lnL w="9525" cap="flat" cmpd="sng" algn="ctr">
                      <a:solidFill>
                        <a:srgbClr val="D04B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D04BC0"/>
                      </a:solidFill>
                      <a:prstDash val="solid"/>
                      <a:round/>
                      <a:headEnd type="none" w="med" len="med"/>
                      <a:tailEnd type="none" w="med" len="med"/>
                    </a:lnT>
                    <a:lnB w="9525" cap="flat" cmpd="sng" algn="ctr">
                      <a:solidFill>
                        <a:srgbClr val="B058C0"/>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4D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4DC0"/>
                      </a:solidFill>
                      <a:prstDash val="solid"/>
                      <a:round/>
                      <a:headEnd type="none" w="med" len="med"/>
                      <a:tailEnd type="none" w="med" len="med"/>
                    </a:lnT>
                    <a:lnB w="9525" cap="flat" cmpd="sng" algn="ctr">
                      <a:solidFill>
                        <a:srgbClr val="80CD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52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52C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09742421"/>
                  </a:ext>
                </a:extLst>
              </a:tr>
              <a:tr h="436229">
                <a:tc gridSpan="3">
                  <a:txBody>
                    <a:bodyPr/>
                    <a:lstStyle/>
                    <a:p>
                      <a:pPr rtl="0" fontAlgn="b"/>
                      <a:r>
                        <a:rPr lang="en-US" sz="900" b="0" dirty="0">
                          <a:solidFill>
                            <a:srgbClr val="212529"/>
                          </a:solidFill>
                          <a:effectLst/>
                          <a:latin typeface="Roboto Slab"/>
                        </a:rPr>
                        <a:t>Training, on the other hand, focuses more on the development of new skills or skill sets that will be used.</a:t>
                      </a:r>
                    </a:p>
                  </a:txBody>
                  <a:tcPr marL="0" marR="0" marT="18985" marB="18985" anchor="b">
                    <a:lnL w="9525" cap="flat" cmpd="sng" algn="ctr">
                      <a:solidFill>
                        <a:srgbClr val="B058C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B058C0"/>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80CDBD"/>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CD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2008205409"/>
                  </a:ext>
                </a:extLst>
              </a:tr>
              <a:tr h="494116">
                <a:tc gridSpan="3">
                  <a:txBody>
                    <a:bodyPr/>
                    <a:lstStyle/>
                    <a:p>
                      <a:pPr rtl="0" fontAlgn="b"/>
                      <a:r>
                        <a:rPr lang="en-US" sz="900" dirty="0">
                          <a:solidFill>
                            <a:srgbClr val="282829"/>
                          </a:solidFill>
                          <a:effectLst/>
                        </a:rPr>
                        <a:t>tuning is for the training of hyper parameters of a model, parameters that somehow can't or are not efficient to be optimized for with the optimization algorithm used for training.</a:t>
                      </a: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C0CE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C0CE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E0D5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E0D5BD"/>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1561102119"/>
                  </a:ext>
                </a:extLst>
              </a:tr>
              <a:tr h="494116">
                <a:tc gridSpan="3">
                  <a:txBody>
                    <a:bodyPr/>
                    <a:lstStyle/>
                    <a:p>
                      <a:pPr rtl="0" fontAlgn="b"/>
                      <a:endParaRPr lang="en-US" sz="900" dirty="0">
                        <a:solidFill>
                          <a:srgbClr val="282829"/>
                        </a:solidFill>
                        <a:effectLst/>
                      </a:endParaRP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51662151"/>
                  </a:ext>
                </a:extLst>
              </a:tr>
            </a:tbl>
          </a:graphicData>
        </a:graphic>
      </p:graphicFrame>
    </p:spTree>
    <p:extLst>
      <p:ext uri="{BB962C8B-B14F-4D97-AF65-F5344CB8AC3E}">
        <p14:creationId xmlns:p14="http://schemas.microsoft.com/office/powerpoint/2010/main" val="248286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99350F5-998E-44A3-94D1-D6EF23F0592E}"/>
              </a:ext>
            </a:extLst>
          </p:cNvPr>
          <p:cNvPicPr>
            <a:picLocks noChangeAspect="1"/>
          </p:cNvPicPr>
          <p:nvPr/>
        </p:nvPicPr>
        <p:blipFill>
          <a:blip r:embed="rId2"/>
          <a:stretch>
            <a:fillRect/>
          </a:stretch>
        </p:blipFill>
        <p:spPr>
          <a:xfrm>
            <a:off x="2047875" y="1552575"/>
            <a:ext cx="8096250" cy="3752850"/>
          </a:xfrm>
          <a:prstGeom prst="rect">
            <a:avLst/>
          </a:prstGeom>
        </p:spPr>
      </p:pic>
      <p:sp>
        <p:nvSpPr>
          <p:cNvPr id="6" name="직사각형 5">
            <a:extLst>
              <a:ext uri="{FF2B5EF4-FFF2-40B4-BE49-F238E27FC236}">
                <a16:creationId xmlns:a16="http://schemas.microsoft.com/office/drawing/2014/main" id="{3F50A5C6-0B98-45BB-B6FD-D2EC49BA2680}"/>
              </a:ext>
            </a:extLst>
          </p:cNvPr>
          <p:cNvSpPr/>
          <p:nvPr/>
        </p:nvSpPr>
        <p:spPr>
          <a:xfrm>
            <a:off x="3423294" y="376431"/>
            <a:ext cx="5161991" cy="523220"/>
          </a:xfrm>
          <a:prstGeom prst="rect">
            <a:avLst/>
          </a:prstGeom>
        </p:spPr>
        <p:txBody>
          <a:bodyPr wrap="none">
            <a:spAutoFit/>
          </a:bodyPr>
          <a:lstStyle/>
          <a:p>
            <a:r>
              <a:rPr lang="en-US" altLang="ko-KR" sz="2800" dirty="0">
                <a:solidFill>
                  <a:srgbClr val="111111"/>
                </a:solidFill>
                <a:latin typeface="Roboto"/>
              </a:rPr>
              <a:t>ImageNet Competition Results </a:t>
            </a:r>
            <a:endParaRPr lang="en-US" altLang="ko-KR" sz="2800" b="0" i="0" dirty="0">
              <a:solidFill>
                <a:srgbClr val="111111"/>
              </a:solidFill>
              <a:effectLst/>
              <a:latin typeface="Roboto"/>
            </a:endParaRPr>
          </a:p>
        </p:txBody>
      </p:sp>
      <p:sp>
        <p:nvSpPr>
          <p:cNvPr id="8" name="직사각형 7">
            <a:extLst>
              <a:ext uri="{FF2B5EF4-FFF2-40B4-BE49-F238E27FC236}">
                <a16:creationId xmlns:a16="http://schemas.microsoft.com/office/drawing/2014/main" id="{A6BB5C0E-7C78-483A-9696-FE7C9AE77830}"/>
              </a:ext>
            </a:extLst>
          </p:cNvPr>
          <p:cNvSpPr/>
          <p:nvPr/>
        </p:nvSpPr>
        <p:spPr>
          <a:xfrm>
            <a:off x="146179" y="6481569"/>
            <a:ext cx="10350759" cy="215444"/>
          </a:xfrm>
          <a:prstGeom prst="rect">
            <a:avLst/>
          </a:prstGeom>
        </p:spPr>
        <p:txBody>
          <a:bodyPr wrap="square">
            <a:spAutoFit/>
          </a:bodyPr>
          <a:lstStyle/>
          <a:p>
            <a:r>
              <a:rPr lang="ko-KR" altLang="en-US" sz="800" dirty="0"/>
              <a:t>https://www.researchgate.net/figure/ImageNet-Competition-Results-50_fig1_329975404</a:t>
            </a:r>
          </a:p>
        </p:txBody>
      </p:sp>
    </p:spTree>
    <p:extLst>
      <p:ext uri="{BB962C8B-B14F-4D97-AF65-F5344CB8AC3E}">
        <p14:creationId xmlns:p14="http://schemas.microsoft.com/office/powerpoint/2010/main" val="2108604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AF289-3391-4F7C-B9DB-953EED4A8319}"/>
              </a:ext>
            </a:extLst>
          </p:cNvPr>
          <p:cNvSpPr>
            <a:spLocks noGrp="1"/>
          </p:cNvSpPr>
          <p:nvPr>
            <p:ph type="title"/>
          </p:nvPr>
        </p:nvSpPr>
        <p:spPr/>
        <p:txBody>
          <a:bodyPr/>
          <a:lstStyle/>
          <a:p>
            <a:r>
              <a:rPr lang="en-US" altLang="ko-KR" dirty="0"/>
              <a:t>Machine learning</a:t>
            </a:r>
            <a:endParaRPr lang="ko-KR" altLang="en-US" dirty="0"/>
          </a:p>
        </p:txBody>
      </p:sp>
      <p:sp>
        <p:nvSpPr>
          <p:cNvPr id="3" name="내용 개체 틀 2">
            <a:extLst>
              <a:ext uri="{FF2B5EF4-FFF2-40B4-BE49-F238E27FC236}">
                <a16:creationId xmlns:a16="http://schemas.microsoft.com/office/drawing/2014/main" id="{B0D997CB-8613-45A3-9314-0F705D7E03EE}"/>
              </a:ext>
            </a:extLst>
          </p:cNvPr>
          <p:cNvSpPr>
            <a:spLocks noGrp="1"/>
          </p:cNvSpPr>
          <p:nvPr>
            <p:ph idx="1"/>
          </p:nvPr>
        </p:nvSpPr>
        <p:spPr/>
        <p:txBody>
          <a:bodyPr/>
          <a:lstStyle/>
          <a:p>
            <a:r>
              <a:rPr lang="en-US" altLang="ko-KR" sz="1200" dirty="0"/>
              <a:t>Machine Learning is a subfield of artificial intelligence (AI) that focuses </a:t>
            </a:r>
          </a:p>
          <a:p>
            <a:pPr marL="0" indent="0">
              <a:buNone/>
            </a:pPr>
            <a:r>
              <a:rPr lang="en-US" altLang="ko-KR" sz="1200" dirty="0"/>
              <a:t>    on the development of </a:t>
            </a:r>
            <a:r>
              <a:rPr lang="en-US" altLang="ko-KR" dirty="0"/>
              <a:t>algorithms and statistical models </a:t>
            </a:r>
            <a:r>
              <a:rPr lang="en-US" altLang="ko-KR" sz="1050" dirty="0"/>
              <a:t>that enable computers to perform tasks </a:t>
            </a:r>
          </a:p>
          <a:p>
            <a:endParaRPr lang="en-US" altLang="ko-KR" sz="1050" dirty="0"/>
          </a:p>
          <a:p>
            <a:endParaRPr lang="en-US" altLang="ko-KR" sz="1050" dirty="0"/>
          </a:p>
          <a:p>
            <a:pPr marL="0" indent="0">
              <a:buNone/>
            </a:pPr>
            <a:r>
              <a:rPr lang="en-US" altLang="ko-KR" dirty="0"/>
              <a:t>  without being explicitly programmed </a:t>
            </a:r>
            <a:r>
              <a:rPr lang="en-US" altLang="ko-KR" sz="1100" dirty="0"/>
              <a:t>to do so</a:t>
            </a:r>
            <a:r>
              <a:rPr lang="en-US" altLang="ko-KR" dirty="0"/>
              <a:t>.</a:t>
            </a:r>
          </a:p>
          <a:p>
            <a:endParaRPr lang="en-US" altLang="ko-KR" sz="1100" dirty="0"/>
          </a:p>
          <a:p>
            <a:endParaRPr lang="en-US" altLang="ko-KR" sz="1100" dirty="0"/>
          </a:p>
          <a:p>
            <a:r>
              <a:rPr lang="en-US" altLang="ko-KR" sz="1100" dirty="0"/>
              <a:t>Machine learning algorithms are designed to identify and learn from patterns in large datasets, enabling them to generalize and make accurate predictions </a:t>
            </a:r>
          </a:p>
          <a:p>
            <a:r>
              <a:rPr lang="en-US" altLang="ko-KR" sz="1100" dirty="0"/>
              <a:t>or take appropriate actions when </a:t>
            </a:r>
            <a:r>
              <a:rPr lang="en-US" altLang="ko-KR" dirty="0"/>
              <a:t>presented with new, unseen data.</a:t>
            </a:r>
          </a:p>
          <a:p>
            <a:endParaRPr lang="en-US" altLang="ko-KR" dirty="0"/>
          </a:p>
        </p:txBody>
      </p:sp>
      <p:pic>
        <p:nvPicPr>
          <p:cNvPr id="3074" name="Picture 2" descr="Download Machine Learning Brain Mind Royalty-Free Stock Illustration Image  - Pixabay">
            <a:extLst>
              <a:ext uri="{FF2B5EF4-FFF2-40B4-BE49-F238E27FC236}">
                <a16:creationId xmlns:a16="http://schemas.microsoft.com/office/drawing/2014/main" id="{6A890EA0-3CC0-4CEC-971C-02D60E24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344" y="4768936"/>
            <a:ext cx="1841263" cy="17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75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10;Predictive Analytics &#10;Vision &#10;Speech &#10;Language &#10;Processing &#10;(NLP) &#10;aura &#10;Artificial &#10;Intelligence &#10;Expert &#10;Systems &#10;Machine &#10;Learning &#10;Robotics ">
            <a:extLst>
              <a:ext uri="{FF2B5EF4-FFF2-40B4-BE49-F238E27FC236}">
                <a16:creationId xmlns:a16="http://schemas.microsoft.com/office/drawing/2014/main" id="{8E1DB49F-5453-47DF-A102-78638C10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03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282ABB9-0555-4B3C-A758-EA0212B30AE5}"/>
              </a:ext>
            </a:extLst>
          </p:cNvPr>
          <p:cNvPicPr>
            <a:picLocks noChangeAspect="1"/>
          </p:cNvPicPr>
          <p:nvPr/>
        </p:nvPicPr>
        <p:blipFill>
          <a:blip r:embed="rId2"/>
          <a:stretch>
            <a:fillRect/>
          </a:stretch>
        </p:blipFill>
        <p:spPr>
          <a:xfrm>
            <a:off x="513999" y="1205567"/>
            <a:ext cx="11452793" cy="4842895"/>
          </a:xfrm>
          <a:prstGeom prst="rect">
            <a:avLst/>
          </a:prstGeom>
        </p:spPr>
      </p:pic>
      <p:sp>
        <p:nvSpPr>
          <p:cNvPr id="5" name="직사각형 4">
            <a:extLst>
              <a:ext uri="{FF2B5EF4-FFF2-40B4-BE49-F238E27FC236}">
                <a16:creationId xmlns:a16="http://schemas.microsoft.com/office/drawing/2014/main" id="{0A7B83F6-5902-42D5-A956-726B7BBDA171}"/>
              </a:ext>
            </a:extLst>
          </p:cNvPr>
          <p:cNvSpPr/>
          <p:nvPr/>
        </p:nvSpPr>
        <p:spPr>
          <a:xfrm>
            <a:off x="633167" y="392078"/>
            <a:ext cx="3915303" cy="369332"/>
          </a:xfrm>
          <a:prstGeom prst="rect">
            <a:avLst/>
          </a:prstGeom>
        </p:spPr>
        <p:txBody>
          <a:bodyPr wrap="none">
            <a:spAutoFit/>
          </a:bodyPr>
          <a:lstStyle/>
          <a:p>
            <a:r>
              <a:rPr lang="en-US" altLang="ko-KR" dirty="0">
                <a:solidFill>
                  <a:srgbClr val="282828"/>
                </a:solidFill>
                <a:ea typeface="Open Sans"/>
              </a:rPr>
              <a:t>Deep</a:t>
            </a:r>
            <a:r>
              <a:rPr lang="ko-KR" altLang="ko-KR" dirty="0">
                <a:solidFill>
                  <a:srgbClr val="282828"/>
                </a:solidFill>
                <a:ea typeface="Open Sans"/>
              </a:rPr>
              <a:t> </a:t>
            </a:r>
            <a:r>
              <a:rPr lang="ko-KR" altLang="ko-KR" dirty="0" err="1">
                <a:solidFill>
                  <a:srgbClr val="282828"/>
                </a:solidFill>
                <a:ea typeface="Open Sans"/>
              </a:rPr>
              <a:t>Learning</a:t>
            </a:r>
            <a:r>
              <a:rPr lang="en-US" altLang="ko-KR" dirty="0">
                <a:solidFill>
                  <a:srgbClr val="282828"/>
                </a:solidFill>
                <a:ea typeface="Open Sans"/>
              </a:rPr>
              <a:t> == Neural networks</a:t>
            </a:r>
            <a:endParaRPr lang="ko-KR" altLang="en-US" dirty="0"/>
          </a:p>
        </p:txBody>
      </p:sp>
    </p:spTree>
    <p:extLst>
      <p:ext uri="{BB962C8B-B14F-4D97-AF65-F5344CB8AC3E}">
        <p14:creationId xmlns:p14="http://schemas.microsoft.com/office/powerpoint/2010/main" val="678578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Subsections of artificial intelligence. Source: generated by the authors. &#10;Reg &#10;Classification &#10;Self Training &#10;Low Density &#10;Se aration Models &#10;Graph Bmd &#10;Algorit h ms &#10;Dynamic programming &#10;Monte Carlo Methods &#10;Heuristic Methods &#10;Deep Feed Forward Networks &#10;Convolution &#10;Neural Networks &#10;Neural Networks &#10;Siamese Neural &#10;Networks &#10;Tra n sformers &#10;Generative &#10;net Wor k s &#10;Graph Neural &#10;Networ &#10;Supervised Learning &#10;Unsupervised &#10;Learning &#10;Dimensiona 'ty &#10;Reduction &#10;Semi Supervised Learning &#10;Reinforcement Learning &#10;Deep Learning &#10;Machine Translation &#10;Content Extraction &#10;Question Answering &#10;Information Retrieval &#10;Sentiment Analysis &#10;Text Generation &#10;Topic Modelin &#10;Image Recognition &#10;Machine Vision &#10;Machine &#10;Learning &#10;Planning &#10;Robotics &#10;Natural Language &#10;Processing &#10;Expert &#10;systems &#10;Speech &#10;Vision &#10;Artificial &#10;intelligence ">
            <a:extLst>
              <a:ext uri="{FF2B5EF4-FFF2-40B4-BE49-F238E27FC236}">
                <a16:creationId xmlns:a16="http://schemas.microsoft.com/office/drawing/2014/main" id="{1DE0A47F-4442-4308-AB10-91A1FBD5F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설명선: 오른쪽 화살표 3">
            <a:extLst>
              <a:ext uri="{FF2B5EF4-FFF2-40B4-BE49-F238E27FC236}">
                <a16:creationId xmlns:a16="http://schemas.microsoft.com/office/drawing/2014/main" id="{5589EEFB-FD6D-4A8F-A807-52F3CFE6765B}"/>
              </a:ext>
            </a:extLst>
          </p:cNvPr>
          <p:cNvSpPr/>
          <p:nvPr/>
        </p:nvSpPr>
        <p:spPr>
          <a:xfrm>
            <a:off x="117446" y="4043494"/>
            <a:ext cx="2558642" cy="30200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a:t>
            </a:r>
            <a:endParaRPr lang="ko-KR" altLang="en-US" dirty="0"/>
          </a:p>
        </p:txBody>
      </p:sp>
    </p:spTree>
    <p:extLst>
      <p:ext uri="{BB962C8B-B14F-4D97-AF65-F5344CB8AC3E}">
        <p14:creationId xmlns:p14="http://schemas.microsoft.com/office/powerpoint/2010/main" val="1615918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E7151504-C6E6-45B2-A5E1-00AF447EFE48}"/>
              </a:ext>
            </a:extLst>
          </p:cNvPr>
          <p:cNvGraphicFramePr>
            <a:graphicFrameLocks noGrp="1"/>
          </p:cNvGraphicFramePr>
          <p:nvPr>
            <p:extLst>
              <p:ext uri="{D42A27DB-BD31-4B8C-83A1-F6EECF244321}">
                <p14:modId xmlns:p14="http://schemas.microsoft.com/office/powerpoint/2010/main" val="1125944597"/>
              </p:ext>
            </p:extLst>
          </p:nvPr>
        </p:nvGraphicFramePr>
        <p:xfrm>
          <a:off x="838200" y="877461"/>
          <a:ext cx="10515600" cy="5340285"/>
        </p:xfrm>
        <a:graphic>
          <a:graphicData uri="http://schemas.openxmlformats.org/drawingml/2006/table">
            <a:tbl>
              <a:tblPr/>
              <a:tblGrid>
                <a:gridCol w="3505200">
                  <a:extLst>
                    <a:ext uri="{9D8B030D-6E8A-4147-A177-3AD203B41FA5}">
                      <a16:colId xmlns:a16="http://schemas.microsoft.com/office/drawing/2014/main" val="2552423038"/>
                    </a:ext>
                  </a:extLst>
                </a:gridCol>
                <a:gridCol w="3505200">
                  <a:extLst>
                    <a:ext uri="{9D8B030D-6E8A-4147-A177-3AD203B41FA5}">
                      <a16:colId xmlns:a16="http://schemas.microsoft.com/office/drawing/2014/main" val="3830129273"/>
                    </a:ext>
                  </a:extLst>
                </a:gridCol>
                <a:gridCol w="3505200">
                  <a:extLst>
                    <a:ext uri="{9D8B030D-6E8A-4147-A177-3AD203B41FA5}">
                      <a16:colId xmlns:a16="http://schemas.microsoft.com/office/drawing/2014/main" val="2345797549"/>
                    </a:ext>
                  </a:extLst>
                </a:gridCol>
              </a:tblGrid>
              <a:tr h="447306">
                <a:tc>
                  <a:txBody>
                    <a:bodyPr/>
                    <a:lstStyle/>
                    <a:p>
                      <a:pPr algn="l"/>
                      <a:r>
                        <a:rPr lang="en-US" sz="2400" b="0" dirty="0">
                          <a:effectLst/>
                          <a:highlight>
                            <a:srgbClr val="C0C0C0"/>
                          </a:highlight>
                          <a:latin typeface="Google Sans"/>
                        </a:rPr>
                        <a:t>Feature</a:t>
                      </a:r>
                    </a:p>
                  </a:txBody>
                  <a:tcPr anchor="ctr">
                    <a:lnL>
                      <a:noFill/>
                    </a:lnL>
                    <a:lnR>
                      <a:noFill/>
                    </a:lnR>
                    <a:lnT>
                      <a:noFill/>
                    </a:lnT>
                    <a:lnB>
                      <a:noFill/>
                    </a:lnB>
                    <a:solidFill>
                      <a:srgbClr val="FFFFFF"/>
                    </a:solidFill>
                  </a:tcPr>
                </a:tc>
                <a:tc>
                  <a:txBody>
                    <a:bodyPr/>
                    <a:lstStyle/>
                    <a:p>
                      <a:pPr algn="l"/>
                      <a:r>
                        <a:rPr lang="en-US" sz="2400" b="0" dirty="0">
                          <a:effectLst/>
                          <a:highlight>
                            <a:srgbClr val="C0C0C0"/>
                          </a:highlight>
                          <a:latin typeface="Google Sans"/>
                        </a:rPr>
                        <a:t>AlphaGo   2016</a:t>
                      </a:r>
                    </a:p>
                  </a:txBody>
                  <a:tcPr anchor="ctr">
                    <a:lnL>
                      <a:noFill/>
                    </a:lnL>
                    <a:lnR>
                      <a:noFill/>
                    </a:lnR>
                    <a:lnT>
                      <a:noFill/>
                    </a:lnT>
                    <a:lnB>
                      <a:noFill/>
                    </a:lnB>
                    <a:solidFill>
                      <a:srgbClr val="FFFFFF"/>
                    </a:solidFill>
                  </a:tcPr>
                </a:tc>
                <a:tc>
                  <a:txBody>
                    <a:bodyPr/>
                    <a:lstStyle/>
                    <a:p>
                      <a:pPr algn="l"/>
                      <a:r>
                        <a:rPr lang="en-US" sz="2400" b="0" dirty="0" err="1">
                          <a:effectLst/>
                          <a:highlight>
                            <a:srgbClr val="C0C0C0"/>
                          </a:highlight>
                          <a:latin typeface="Google Sans"/>
                        </a:rPr>
                        <a:t>AlphaZero</a:t>
                      </a:r>
                      <a:r>
                        <a:rPr lang="en-US" sz="2400" b="0" dirty="0">
                          <a:effectLst/>
                          <a:highlight>
                            <a:srgbClr val="C0C0C0"/>
                          </a:highlight>
                          <a:latin typeface="Google Sans"/>
                        </a:rPr>
                        <a:t>  2017</a:t>
                      </a:r>
                    </a:p>
                  </a:txBody>
                  <a:tcPr anchor="ctr">
                    <a:lnL>
                      <a:noFill/>
                    </a:lnL>
                    <a:lnR>
                      <a:noFill/>
                    </a:lnR>
                    <a:lnT>
                      <a:noFill/>
                    </a:lnT>
                    <a:lnB>
                      <a:noFill/>
                    </a:lnB>
                    <a:solidFill>
                      <a:srgbClr val="FFFFFF"/>
                    </a:solidFill>
                  </a:tcPr>
                </a:tc>
                <a:extLst>
                  <a:ext uri="{0D108BD9-81ED-4DB2-BD59-A6C34878D82A}">
                    <a16:rowId xmlns:a16="http://schemas.microsoft.com/office/drawing/2014/main" val="2155328185"/>
                  </a:ext>
                </a:extLst>
              </a:tr>
              <a:tr h="2050149">
                <a:tc>
                  <a:txBody>
                    <a:bodyPr/>
                    <a:lstStyle/>
                    <a:p>
                      <a:endParaRPr lang="en-US" b="0" dirty="0">
                        <a:effectLst/>
                        <a:latin typeface="Google Sans"/>
                      </a:endParaRPr>
                    </a:p>
                    <a:p>
                      <a:endParaRPr lang="en-US" b="0" dirty="0">
                        <a:effectLst/>
                        <a:latin typeface="Google Sans"/>
                      </a:endParaRPr>
                    </a:p>
                    <a:p>
                      <a:endParaRPr lang="en-US" b="0" dirty="0">
                        <a:effectLst/>
                        <a:latin typeface="Google Sans"/>
                      </a:endParaRPr>
                    </a:p>
                    <a:p>
                      <a:r>
                        <a:rPr lang="en-US" b="0" dirty="0">
                          <a:effectLst/>
                          <a:latin typeface="Google Sans"/>
                        </a:rPr>
                        <a:t>Training data</a:t>
                      </a: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CPU</a:t>
                      </a:r>
                    </a:p>
                    <a:p>
                      <a:endParaRPr lang="en-US" b="0" dirty="0">
                        <a:effectLst/>
                        <a:latin typeface="Google Sans"/>
                      </a:endParaRPr>
                    </a:p>
                    <a:p>
                      <a:r>
                        <a:rPr lang="en-US" b="0" dirty="0">
                          <a:effectLst/>
                          <a:latin typeface="Google Sans"/>
                        </a:rPr>
                        <a:t>30 million human Go games</a:t>
                      </a:r>
                    </a:p>
                    <a:p>
                      <a:r>
                        <a:rPr lang="en-US" b="0" dirty="0">
                          <a:solidFill>
                            <a:schemeClr val="accent4">
                              <a:lumMod val="40000"/>
                              <a:lumOff val="60000"/>
                            </a:schemeClr>
                          </a:solidFill>
                          <a:effectLst/>
                          <a:highlight>
                            <a:srgbClr val="0000FF"/>
                          </a:highlight>
                          <a:latin typeface="Google Sans"/>
                        </a:rPr>
                        <a:t>Machine</a:t>
                      </a:r>
                      <a:r>
                        <a:rPr lang="ko-KR" altLang="en-US" b="0" dirty="0">
                          <a:solidFill>
                            <a:schemeClr val="accent4">
                              <a:lumMod val="40000"/>
                              <a:lumOff val="60000"/>
                            </a:schemeClr>
                          </a:solidFill>
                          <a:effectLst/>
                          <a:highlight>
                            <a:srgbClr val="0000FF"/>
                          </a:highlight>
                          <a:latin typeface="Google Sans"/>
                        </a:rPr>
                        <a:t> </a:t>
                      </a:r>
                      <a:r>
                        <a:rPr lang="en-US" altLang="ko-KR" b="0" dirty="0">
                          <a:solidFill>
                            <a:schemeClr val="accent4">
                              <a:lumMod val="40000"/>
                              <a:lumOff val="60000"/>
                            </a:schemeClr>
                          </a:solidFill>
                          <a:effectLst/>
                          <a:highlight>
                            <a:srgbClr val="0000FF"/>
                          </a:highlight>
                          <a:latin typeface="Google Sans"/>
                        </a:rPr>
                        <a:t>learning</a:t>
                      </a:r>
                      <a:endParaRPr lang="en-US" b="0" dirty="0">
                        <a:solidFill>
                          <a:schemeClr val="accent4">
                            <a:lumMod val="40000"/>
                            <a:lumOff val="60000"/>
                          </a:schemeClr>
                        </a:solidFill>
                        <a:effectLst/>
                        <a:highlight>
                          <a:srgbClr val="0000FF"/>
                        </a:highlight>
                        <a:latin typeface="Google Sans"/>
                      </a:endParaRP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GPU  (TPU)</a:t>
                      </a:r>
                    </a:p>
                    <a:p>
                      <a:endParaRPr lang="en-US" b="0" dirty="0">
                        <a:effectLst/>
                        <a:latin typeface="Google Sans"/>
                      </a:endParaRPr>
                    </a:p>
                    <a:p>
                      <a:r>
                        <a:rPr lang="en-US" b="0" dirty="0">
                          <a:effectLst/>
                          <a:latin typeface="Google Sans"/>
                        </a:rPr>
                        <a:t>Self-play Go games</a:t>
                      </a:r>
                    </a:p>
                    <a:p>
                      <a:r>
                        <a:rPr lang="en-US" b="0" dirty="0">
                          <a:solidFill>
                            <a:schemeClr val="accent4">
                              <a:lumMod val="40000"/>
                              <a:lumOff val="60000"/>
                            </a:schemeClr>
                          </a:solidFill>
                          <a:effectLst/>
                          <a:highlight>
                            <a:srgbClr val="0000FF"/>
                          </a:highlight>
                          <a:latin typeface="Google Sans"/>
                        </a:rPr>
                        <a:t>Deep Learning</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4215356694"/>
                  </a:ext>
                </a:extLst>
              </a:tr>
              <a:tr h="708234">
                <a:tc>
                  <a:txBody>
                    <a:bodyPr/>
                    <a:lstStyle/>
                    <a:p>
                      <a:r>
                        <a:rPr lang="en-US" b="0">
                          <a:effectLst/>
                          <a:latin typeface="Google Sans"/>
                        </a:rPr>
                        <a:t>Neural network architecture</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Two-network</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Single-network</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1366292567"/>
                  </a:ext>
                </a:extLst>
              </a:tr>
              <a:tr h="708234">
                <a:tc>
                  <a:txBody>
                    <a:bodyPr/>
                    <a:lstStyle/>
                    <a:p>
                      <a:r>
                        <a:rPr lang="en-US" b="0">
                          <a:effectLst/>
                          <a:latin typeface="Google Sans"/>
                        </a:rPr>
                        <a:t>Monte Carlo tree search</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 with modifications</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134834162"/>
                  </a:ext>
                </a:extLst>
              </a:tr>
              <a:tr h="708234">
                <a:tc>
                  <a:txBody>
                    <a:bodyPr/>
                    <a:lstStyle/>
                    <a:p>
                      <a:r>
                        <a:rPr lang="en-US" b="0" dirty="0">
                          <a:effectLst/>
                          <a:latin typeface="Google Sans"/>
                        </a:rPr>
                        <a:t>Peak Elo rating</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3,900</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4,823</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2215890484"/>
                  </a:ext>
                </a:extLst>
              </a:tr>
              <a:tr h="708234">
                <a:tc>
                  <a:txBody>
                    <a:bodyPr/>
                    <a:lstStyle/>
                    <a:p>
                      <a:r>
                        <a:rPr lang="en-US" b="0">
                          <a:effectLst/>
                          <a:latin typeface="Google Sans"/>
                        </a:rPr>
                        <a:t>Versatility</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Can only play Go</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Can play Go, chess, and shogi</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668327594"/>
                  </a:ext>
                </a:extLst>
              </a:tr>
            </a:tbl>
          </a:graphicData>
        </a:graphic>
      </p:graphicFrame>
      <p:cxnSp>
        <p:nvCxnSpPr>
          <p:cNvPr id="8" name="직선 연결선 7">
            <a:extLst>
              <a:ext uri="{FF2B5EF4-FFF2-40B4-BE49-F238E27FC236}">
                <a16:creationId xmlns:a16="http://schemas.microsoft.com/office/drawing/2014/main" id="{405F404F-3253-45DC-9F87-29C062833760}"/>
              </a:ext>
            </a:extLst>
          </p:cNvPr>
          <p:cNvCxnSpPr/>
          <p:nvPr/>
        </p:nvCxnSpPr>
        <p:spPr>
          <a:xfrm>
            <a:off x="932577" y="1602296"/>
            <a:ext cx="9840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340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Artificial Intelligence">
            <a:extLst>
              <a:ext uri="{FF2B5EF4-FFF2-40B4-BE49-F238E27FC236}">
                <a16:creationId xmlns:a16="http://schemas.microsoft.com/office/drawing/2014/main" id="{80FDF800-3689-4084-9E2C-46EE0C020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488"/>
            <a:ext cx="71437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72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20D09E6-72C2-4B59-B38E-B64A2E2DEBB8}"/>
              </a:ext>
            </a:extLst>
          </p:cNvPr>
          <p:cNvSpPr>
            <a:spLocks noChangeArrowheads="1"/>
          </p:cNvSpPr>
          <p:nvPr/>
        </p:nvSpPr>
        <p:spPr bwMode="auto">
          <a:xfrm>
            <a:off x="8086987" y="1618117"/>
            <a:ext cx="3928844" cy="27409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lnSpc>
                <a:spcPct val="250000"/>
              </a:lnSpc>
            </a:pPr>
            <a:r>
              <a:rPr lang="ko-KR" altLang="ko-KR" sz="1200" dirty="0" err="1">
                <a:solidFill>
                  <a:srgbClr val="1F1F1F"/>
                </a:solidFill>
                <a:ea typeface="Google Sans"/>
              </a:rPr>
              <a:t>where</a:t>
            </a:r>
            <a:r>
              <a:rPr lang="ko-KR" altLang="ko-KR" sz="1200" dirty="0">
                <a:solidFill>
                  <a:srgbClr val="1F1F1F"/>
                </a:solidFill>
                <a:ea typeface="Google Sans"/>
              </a:rPr>
              <a:t>:</a:t>
            </a:r>
            <a:endParaRPr lang="ko-KR" altLang="ko-KR" sz="800" dirty="0"/>
          </a:p>
          <a:p>
            <a:pPr lvl="1" latinLnBrk="0">
              <a:lnSpc>
                <a:spcPct val="250000"/>
              </a:lnSpc>
            </a:pPr>
            <a:r>
              <a:rPr lang="ko-KR" altLang="ko-KR" sz="1000" dirty="0" err="1">
                <a:solidFill>
                  <a:srgbClr val="1F1F1F"/>
                </a:solidFill>
                <a:latin typeface="Arial Unicode MS"/>
                <a:ea typeface="Google Sans Mono"/>
              </a:rPr>
              <a:t>y</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output</a:t>
            </a:r>
            <a:r>
              <a:rPr lang="ko-KR" altLang="ko-KR" sz="1200" dirty="0">
                <a:solidFill>
                  <a:srgbClr val="1F1F1F"/>
                </a:solidFill>
                <a:ea typeface="Google Sans"/>
              </a:rPr>
              <a:t> of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neural</a:t>
            </a:r>
            <a:r>
              <a:rPr lang="ko-KR" altLang="ko-KR" sz="1200" dirty="0">
                <a:solidFill>
                  <a:srgbClr val="1F1F1F"/>
                </a:solidFill>
                <a:ea typeface="Google Sans"/>
              </a:rPr>
              <a:t> </a:t>
            </a:r>
            <a:r>
              <a:rPr lang="ko-KR" altLang="ko-KR" sz="1200" dirty="0" err="1">
                <a:solidFill>
                  <a:srgbClr val="1F1F1F"/>
                </a:solidFill>
                <a:ea typeface="Google Sans"/>
              </a:rPr>
              <a:t>network</a:t>
            </a:r>
            <a:endParaRPr lang="ko-KR" altLang="ko-KR" sz="1200" dirty="0">
              <a:solidFill>
                <a:srgbClr val="1F1F1F"/>
              </a:solidFill>
              <a:ea typeface="Google Sans"/>
            </a:endParaRPr>
          </a:p>
          <a:p>
            <a:pPr lvl="1" latinLnBrk="0">
              <a:lnSpc>
                <a:spcPct val="250000"/>
              </a:lnSpc>
            </a:pPr>
            <a:r>
              <a:rPr lang="ko-KR" altLang="ko-KR" sz="1000" dirty="0">
                <a:solidFill>
                  <a:srgbClr val="1F1F1F"/>
                </a:solidFill>
                <a:latin typeface="Arial Unicode MS"/>
                <a:ea typeface="Google Sans Mono"/>
              </a:rPr>
              <a:t>()</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an</a:t>
            </a:r>
            <a:r>
              <a:rPr lang="ko-KR" altLang="ko-KR" sz="1200" dirty="0">
                <a:solidFill>
                  <a:srgbClr val="1F1F1F"/>
                </a:solidFill>
                <a:ea typeface="Google Sans"/>
              </a:rPr>
              <a:t> </a:t>
            </a:r>
            <a:r>
              <a:rPr lang="ko-KR" altLang="ko-KR" sz="1200" dirty="0" err="1">
                <a:solidFill>
                  <a:srgbClr val="1F1F1F"/>
                </a:solidFill>
                <a:ea typeface="Google Sans"/>
              </a:rPr>
              <a:t>activation</a:t>
            </a:r>
            <a:r>
              <a:rPr lang="ko-KR" altLang="ko-KR" sz="1200" dirty="0">
                <a:solidFill>
                  <a:srgbClr val="1F1F1F"/>
                </a:solidFill>
                <a:ea typeface="Google Sans"/>
              </a:rPr>
              <a:t> </a:t>
            </a:r>
            <a:r>
              <a:rPr lang="ko-KR" altLang="ko-KR" sz="1200" dirty="0" err="1">
                <a:solidFill>
                  <a:srgbClr val="1F1F1F"/>
                </a:solidFill>
                <a:ea typeface="Google Sans"/>
              </a:rPr>
              <a:t>function</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W</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weight</a:t>
            </a:r>
            <a:r>
              <a:rPr lang="ko-KR" altLang="ko-KR" sz="1200" dirty="0">
                <a:solidFill>
                  <a:srgbClr val="1F1F1F"/>
                </a:solidFill>
                <a:ea typeface="Google Sans"/>
              </a:rPr>
              <a:t> </a:t>
            </a:r>
            <a:r>
              <a:rPr lang="ko-KR" altLang="ko-KR" sz="1200" dirty="0" err="1">
                <a:solidFill>
                  <a:srgbClr val="1F1F1F"/>
                </a:solidFill>
                <a:ea typeface="Google Sans"/>
              </a:rPr>
              <a:t>matrix</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x</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input</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b</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bias</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p:txBody>
      </p:sp>
      <p:sp>
        <p:nvSpPr>
          <p:cNvPr id="5" name="Rectangle 2">
            <a:extLst>
              <a:ext uri="{FF2B5EF4-FFF2-40B4-BE49-F238E27FC236}">
                <a16:creationId xmlns:a16="http://schemas.microsoft.com/office/drawing/2014/main" id="{B0D1DAF3-795E-42B4-8258-BBC8E2DF1CA3}"/>
              </a:ext>
            </a:extLst>
          </p:cNvPr>
          <p:cNvSpPr>
            <a:spLocks noChangeArrowheads="1"/>
          </p:cNvSpPr>
          <p:nvPr/>
        </p:nvSpPr>
        <p:spPr bwMode="auto">
          <a:xfrm>
            <a:off x="721453" y="1772862"/>
            <a:ext cx="7365533"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The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mathematical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formula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neural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network</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can</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be</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expressed</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follows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a:t>
            </a:r>
            <a:endParaRPr kumimoji="0" lang="en-US" altLang="ko-KR" sz="1200" b="0" i="0" u="none" strike="noStrike" cap="none" normalizeH="0" baseline="0" dirty="0">
              <a:ln>
                <a:noFill/>
              </a:ln>
              <a:solidFill>
                <a:srgbClr val="1F1F1F"/>
              </a:solidFill>
              <a:effectLst/>
              <a:latin typeface="Arial" panose="020B0604020202020204" pitchFamily="34" charset="0"/>
              <a:ea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8000" b="0" i="0" u="none" strike="noStrike" cap="none" normalizeH="0" baseline="0" dirty="0" err="1">
                <a:ln>
                  <a:noFill/>
                </a:ln>
                <a:solidFill>
                  <a:schemeClr val="tx1"/>
                </a:solidFill>
                <a:effectLst/>
                <a:latin typeface="Consolas" panose="020B0609020204030204" pitchFamily="49" charset="0"/>
              </a:rPr>
              <a:t>y</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f</a:t>
            </a:r>
            <a:r>
              <a:rPr kumimoji="0" lang="ko-KR" altLang="ko-KR" sz="8000" b="0" i="0" u="none" strike="noStrike" cap="none" normalizeH="0" baseline="0" dirty="0">
                <a:ln>
                  <a:noFill/>
                </a:ln>
                <a:solidFill>
                  <a:schemeClr val="tx1"/>
                </a:solidFill>
                <a:effectLst/>
                <a:latin typeface="Consolas" panose="020B0609020204030204" pitchFamily="49" charset="0"/>
              </a:rPr>
              <a:t>(</a:t>
            </a:r>
            <a:r>
              <a:rPr kumimoji="0" lang="ko-KR" altLang="ko-KR" sz="8000" b="0" i="0" u="none" strike="noStrike" cap="none" normalizeH="0" baseline="0" dirty="0" err="1">
                <a:ln>
                  <a:noFill/>
                </a:ln>
                <a:solidFill>
                  <a:schemeClr val="tx1"/>
                </a:solidFill>
                <a:effectLst/>
                <a:latin typeface="Consolas" panose="020B0609020204030204" pitchFamily="49" charset="0"/>
              </a:rPr>
              <a:t>Wx</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b</a:t>
            </a:r>
            <a:r>
              <a:rPr kumimoji="0" lang="ko-KR" altLang="ko-KR" sz="8000" b="0" i="0" u="none" strike="noStrike" cap="none" normalizeH="0" baseline="0" dirty="0">
                <a:ln>
                  <a:noFill/>
                </a:ln>
                <a:solidFill>
                  <a:schemeClr val="tx1"/>
                </a:solidFill>
                <a:effectLst/>
                <a:latin typeface="Consolas" panose="020B0609020204030204" pitchFamily="49" charset="0"/>
              </a:rPr>
              <a:t>)</a:t>
            </a:r>
            <a:endParaRPr kumimoji="0" lang="ko-KR" altLang="ko-KR" sz="19900" b="0" i="0" u="none" strike="noStrike" cap="none" normalizeH="0" baseline="0" dirty="0">
              <a:ln>
                <a:noFill/>
              </a:ln>
              <a:solidFill>
                <a:schemeClr val="tx1"/>
              </a:solidFill>
              <a:effectLst/>
              <a:latin typeface="Consolas" panose="020B0609020204030204" pitchFamily="49" charset="0"/>
            </a:endParaRPr>
          </a:p>
        </p:txBody>
      </p:sp>
      <p:sp>
        <p:nvSpPr>
          <p:cNvPr id="6" name="직사각형 5">
            <a:extLst>
              <a:ext uri="{FF2B5EF4-FFF2-40B4-BE49-F238E27FC236}">
                <a16:creationId xmlns:a16="http://schemas.microsoft.com/office/drawing/2014/main" id="{C2A90B5D-A328-4B7D-8224-9D86895124CC}"/>
              </a:ext>
            </a:extLst>
          </p:cNvPr>
          <p:cNvSpPr/>
          <p:nvPr/>
        </p:nvSpPr>
        <p:spPr>
          <a:xfrm>
            <a:off x="8386194" y="4778218"/>
            <a:ext cx="3065170" cy="923330"/>
          </a:xfrm>
          <a:prstGeom prst="rect">
            <a:avLst/>
          </a:prstGeom>
        </p:spPr>
        <p:txBody>
          <a:bodyPr wrap="square">
            <a:spAutoFit/>
          </a:bodyPr>
          <a:lstStyle/>
          <a:p>
            <a:pPr>
              <a:buFont typeface="Arial" panose="020B0604020202020204" pitchFamily="34" charset="0"/>
              <a:buChar char="•"/>
            </a:pPr>
            <a:r>
              <a:rPr lang="en-US" altLang="ko-KR" dirty="0">
                <a:solidFill>
                  <a:srgbClr val="1F1F1F"/>
                </a:solidFill>
                <a:latin typeface="Google Sans"/>
              </a:rPr>
              <a:t>  Cost function: </a:t>
            </a:r>
          </a:p>
          <a:p>
            <a:pPr>
              <a:buFont typeface="Arial" panose="020B0604020202020204" pitchFamily="34" charset="0"/>
              <a:buChar char="•"/>
            </a:pPr>
            <a:r>
              <a:rPr lang="en-US" altLang="ko-KR" dirty="0">
                <a:solidFill>
                  <a:srgbClr val="1F1F1F"/>
                </a:solidFill>
                <a:latin typeface="Google Sans"/>
              </a:rPr>
              <a:t>  Gradient descent:</a:t>
            </a:r>
          </a:p>
          <a:p>
            <a:pPr>
              <a:buFont typeface="Arial" panose="020B0604020202020204" pitchFamily="34" charset="0"/>
              <a:buChar char="•"/>
            </a:pPr>
            <a:r>
              <a:rPr lang="en-US" altLang="ko-KR" dirty="0">
                <a:solidFill>
                  <a:srgbClr val="1F1F1F"/>
                </a:solidFill>
                <a:latin typeface="Google Sans"/>
              </a:rPr>
              <a:t>  Backpropagation</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4212277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79E2E18-F8F2-4FCE-AD3E-B1A3CBB33C51}"/>
              </a:ext>
            </a:extLst>
          </p:cNvPr>
          <p:cNvSpPr/>
          <p:nvPr/>
        </p:nvSpPr>
        <p:spPr>
          <a:xfrm>
            <a:off x="1068199" y="3734847"/>
            <a:ext cx="6096000" cy="2031325"/>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Lee Sedol: 3,778</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Ke</a:t>
            </a:r>
            <a:r>
              <a:rPr lang="en-US" altLang="ko-KR" dirty="0">
                <a:solidFill>
                  <a:srgbClr val="1F1F1F"/>
                </a:solidFill>
                <a:latin typeface="Google Sans"/>
              </a:rPr>
              <a:t> </a:t>
            </a:r>
            <a:r>
              <a:rPr lang="en-US" altLang="ko-KR" dirty="0" err="1">
                <a:solidFill>
                  <a:srgbClr val="1F1F1F"/>
                </a:solidFill>
                <a:latin typeface="Google Sans"/>
              </a:rPr>
              <a:t>Jie</a:t>
            </a:r>
            <a:r>
              <a:rPr lang="en-US" altLang="ko-KR" dirty="0">
                <a:solidFill>
                  <a:srgbClr val="1F1F1F"/>
                </a:solidFill>
                <a:latin typeface="Google Sans"/>
              </a:rPr>
              <a:t>: 3,766</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a:solidFill>
                  <a:srgbClr val="1F1F1F"/>
                </a:solidFill>
                <a:latin typeface="Google Sans"/>
              </a:rPr>
              <a:t>AlphaGo: 3,900</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AlphaZero</a:t>
            </a:r>
            <a:r>
              <a:rPr lang="en-US" altLang="ko-KR" dirty="0">
                <a:solidFill>
                  <a:srgbClr val="1F1F1F"/>
                </a:solidFill>
                <a:latin typeface="Google Sans"/>
              </a:rPr>
              <a:t>: 4,823</a:t>
            </a:r>
            <a:endParaRPr lang="en-US" altLang="ko-KR" b="0" i="0" dirty="0">
              <a:solidFill>
                <a:srgbClr val="1F1F1F"/>
              </a:solidFill>
              <a:effectLst/>
              <a:latin typeface="Google Sans"/>
            </a:endParaRPr>
          </a:p>
        </p:txBody>
      </p:sp>
      <p:sp>
        <p:nvSpPr>
          <p:cNvPr id="5" name="직사각형 4">
            <a:extLst>
              <a:ext uri="{FF2B5EF4-FFF2-40B4-BE49-F238E27FC236}">
                <a16:creationId xmlns:a16="http://schemas.microsoft.com/office/drawing/2014/main" id="{D90423A4-04E4-40A9-BC13-29D317B9F091}"/>
              </a:ext>
            </a:extLst>
          </p:cNvPr>
          <p:cNvSpPr/>
          <p:nvPr/>
        </p:nvSpPr>
        <p:spPr>
          <a:xfrm>
            <a:off x="1068199" y="1606713"/>
            <a:ext cx="10609276" cy="1200329"/>
          </a:xfrm>
          <a:prstGeom prst="rect">
            <a:avLst/>
          </a:prstGeom>
        </p:spPr>
        <p:txBody>
          <a:bodyPr wrap="square">
            <a:spAutoFit/>
          </a:bodyPr>
          <a:lstStyle/>
          <a:p>
            <a:r>
              <a:rPr lang="en-US" altLang="ko-KR" dirty="0">
                <a:solidFill>
                  <a:srgbClr val="1F1F1F"/>
                </a:solidFill>
                <a:latin typeface="Google Sans"/>
              </a:rPr>
              <a:t>It is a numerical rating system that was originally invented by Arpad Elo, a Hungarian-American physics professor and chess player.</a:t>
            </a:r>
          </a:p>
          <a:p>
            <a:r>
              <a:rPr lang="en-US" altLang="ko-KR" dirty="0">
                <a:solidFill>
                  <a:srgbClr val="1F1F1F"/>
                </a:solidFill>
                <a:latin typeface="Google Sans"/>
              </a:rPr>
              <a:t>The Elo rating system is based on the idea that a player's rating should reflect their probability of winning against another player. The higher a player's rating, the more likely they are to win against a lower-rated player.</a:t>
            </a:r>
            <a:endParaRPr lang="en-US" altLang="ko-KR" b="0" i="0" dirty="0">
              <a:solidFill>
                <a:srgbClr val="1F1F1F"/>
              </a:solidFill>
              <a:effectLst/>
              <a:latin typeface="Google Sans"/>
            </a:endParaRPr>
          </a:p>
        </p:txBody>
      </p:sp>
      <p:sp>
        <p:nvSpPr>
          <p:cNvPr id="6" name="직사각형 5">
            <a:extLst>
              <a:ext uri="{FF2B5EF4-FFF2-40B4-BE49-F238E27FC236}">
                <a16:creationId xmlns:a16="http://schemas.microsoft.com/office/drawing/2014/main" id="{45EB3E2E-654D-4547-9978-2D0C5F6492CB}"/>
              </a:ext>
            </a:extLst>
          </p:cNvPr>
          <p:cNvSpPr/>
          <p:nvPr/>
        </p:nvSpPr>
        <p:spPr>
          <a:xfrm>
            <a:off x="4545126" y="678908"/>
            <a:ext cx="3101747" cy="584775"/>
          </a:xfrm>
          <a:prstGeom prst="rect">
            <a:avLst/>
          </a:prstGeom>
        </p:spPr>
        <p:txBody>
          <a:bodyPr wrap="none">
            <a:spAutoFit/>
          </a:bodyPr>
          <a:lstStyle/>
          <a:p>
            <a:r>
              <a:rPr lang="en-US" altLang="ko-KR" sz="3200" dirty="0">
                <a:solidFill>
                  <a:srgbClr val="1F1F1F"/>
                </a:solidFill>
                <a:latin typeface="Google Sans"/>
              </a:rPr>
              <a:t>Elo rating system </a:t>
            </a:r>
            <a:endParaRPr lang="ko-KR" altLang="en-US" sz="3200" dirty="0"/>
          </a:p>
        </p:txBody>
      </p:sp>
    </p:spTree>
    <p:extLst>
      <p:ext uri="{BB962C8B-B14F-4D97-AF65-F5344CB8AC3E}">
        <p14:creationId xmlns:p14="http://schemas.microsoft.com/office/powerpoint/2010/main" val="4204979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45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40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50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
        <p:nvSpPr>
          <p:cNvPr id="4" name="직사각형 3">
            <a:extLst>
              <a:ext uri="{FF2B5EF4-FFF2-40B4-BE49-F238E27FC236}">
                <a16:creationId xmlns:a16="http://schemas.microsoft.com/office/drawing/2014/main" id="{5027AEA7-03A1-4436-AAA5-37FBFFE64022}"/>
              </a:ext>
            </a:extLst>
          </p:cNvPr>
          <p:cNvSpPr/>
          <p:nvPr/>
        </p:nvSpPr>
        <p:spPr>
          <a:xfrm>
            <a:off x="5588000" y="230188"/>
            <a:ext cx="6096000" cy="646331"/>
          </a:xfrm>
          <a:prstGeom prst="rect">
            <a:avLst/>
          </a:prstGeom>
        </p:spPr>
        <p:txBody>
          <a:bodyPr>
            <a:spAutoFit/>
          </a:bodyPr>
          <a:lstStyle/>
          <a:p>
            <a:r>
              <a:rPr lang="en-US" altLang="ko-KR" dirty="0">
                <a:solidFill>
                  <a:srgbClr val="D1D5DB"/>
                </a:solidFill>
                <a:latin typeface="Söhne"/>
              </a:rPr>
              <a:t>Large Language Model: A large language model is a type of artificial intelligence model</a:t>
            </a:r>
            <a:endParaRPr lang="ko-KR" altLang="en-US" dirty="0"/>
          </a:p>
        </p:txBody>
      </p:sp>
      <p:sp>
        <p:nvSpPr>
          <p:cNvPr id="5" name="직사각형 4">
            <a:extLst>
              <a:ext uri="{FF2B5EF4-FFF2-40B4-BE49-F238E27FC236}">
                <a16:creationId xmlns:a16="http://schemas.microsoft.com/office/drawing/2014/main" id="{162FE618-6AEE-4E93-8B02-9142B5C68423}"/>
              </a:ext>
            </a:extLst>
          </p:cNvPr>
          <p:cNvSpPr/>
          <p:nvPr/>
        </p:nvSpPr>
        <p:spPr>
          <a:xfrm>
            <a:off x="5588000" y="1011456"/>
            <a:ext cx="6096000" cy="646331"/>
          </a:xfrm>
          <a:prstGeom prst="rect">
            <a:avLst/>
          </a:prstGeom>
        </p:spPr>
        <p:txBody>
          <a:bodyPr>
            <a:spAutoFit/>
          </a:bodyPr>
          <a:lstStyle/>
          <a:p>
            <a:r>
              <a:rPr lang="en-US" altLang="ko-KR" dirty="0">
                <a:solidFill>
                  <a:srgbClr val="D1D5DB"/>
                </a:solidFill>
                <a:latin typeface="Söhne"/>
              </a:rPr>
              <a:t>Transformer: The Transformer is a type of neural network architecture</a:t>
            </a:r>
            <a:endParaRPr lang="ko-KR" altLang="en-US" dirty="0"/>
          </a:p>
        </p:txBody>
      </p:sp>
    </p:spTree>
    <p:extLst>
      <p:ext uri="{BB962C8B-B14F-4D97-AF65-F5344CB8AC3E}">
        <p14:creationId xmlns:p14="http://schemas.microsoft.com/office/powerpoint/2010/main" val="1648664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4128333" y="112157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104000" y="4688008"/>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5" y="5213845"/>
            <a:ext cx="110195" cy="76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5876193" y="1054521"/>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sp>
        <p:nvSpPr>
          <p:cNvPr id="19" name="직사각형 18">
            <a:extLst>
              <a:ext uri="{FF2B5EF4-FFF2-40B4-BE49-F238E27FC236}">
                <a16:creationId xmlns:a16="http://schemas.microsoft.com/office/drawing/2014/main" id="{8FDCDCC5-64BE-4BF7-B960-29B1DD5B9C18}"/>
              </a:ext>
            </a:extLst>
          </p:cNvPr>
          <p:cNvSpPr/>
          <p:nvPr/>
        </p:nvSpPr>
        <p:spPr>
          <a:xfrm>
            <a:off x="10968404" y="6066662"/>
            <a:ext cx="1128521" cy="276999"/>
          </a:xfrm>
          <a:prstGeom prst="rect">
            <a:avLst/>
          </a:prstGeom>
        </p:spPr>
        <p:txBody>
          <a:bodyPr wrap="square">
            <a:spAutoFit/>
          </a:bodyPr>
          <a:lstStyle/>
          <a:p>
            <a:pPr fontAlgn="ctr"/>
            <a:r>
              <a:rPr lang="en-US" altLang="ko-KR" sz="1200" dirty="0"/>
              <a:t>2023</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a:cxnSpLocks/>
          </p:cNvCxnSpPr>
          <p:nvPr/>
        </p:nvCxnSpPr>
        <p:spPr>
          <a:xfrm>
            <a:off x="1800959" y="668215"/>
            <a:ext cx="2170891" cy="46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a:cxnSpLocks/>
          </p:cNvCxnSpPr>
          <p:nvPr/>
        </p:nvCxnSpPr>
        <p:spPr>
          <a:xfrm flipH="1">
            <a:off x="6409189" y="383113"/>
            <a:ext cx="3058663" cy="840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704794"/>
            <a:ext cx="2522853" cy="90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6292785" y="4111435"/>
            <a:ext cx="422520" cy="516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77005" y="4213406"/>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a:stCxn id="52" idx="3"/>
          </p:cNvCxnSpPr>
          <p:nvPr/>
        </p:nvCxnSpPr>
        <p:spPr>
          <a:xfrm flipV="1">
            <a:off x="3655202" y="5495873"/>
            <a:ext cx="2014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1" name="직사각형 40">
            <a:extLst>
              <a:ext uri="{FF2B5EF4-FFF2-40B4-BE49-F238E27FC236}">
                <a16:creationId xmlns:a16="http://schemas.microsoft.com/office/drawing/2014/main" id="{A8F53F03-AE49-4F46-913D-C7AAA5CEADC5}"/>
              </a:ext>
            </a:extLst>
          </p:cNvPr>
          <p:cNvSpPr/>
          <p:nvPr/>
        </p:nvSpPr>
        <p:spPr>
          <a:xfrm>
            <a:off x="6900497" y="6066662"/>
            <a:ext cx="2089638" cy="276999"/>
          </a:xfrm>
          <a:prstGeom prst="rect">
            <a:avLst/>
          </a:prstGeom>
        </p:spPr>
        <p:txBody>
          <a:bodyPr wrap="square">
            <a:spAutoFit/>
          </a:bodyPr>
          <a:lstStyle/>
          <a:p>
            <a:pPr fontAlgn="ctr"/>
            <a:r>
              <a:rPr lang="en-US" altLang="ko-KR" sz="1200" dirty="0"/>
              <a:t>2020</a:t>
            </a:r>
            <a:endParaRPr lang="ko-KR" altLang="ko-KR" sz="1200"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1879435"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786450" cy="366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50971" y="5357374"/>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4225763" y="1937708"/>
            <a:ext cx="2007281" cy="276999"/>
          </a:xfrm>
          <a:prstGeom prst="rect">
            <a:avLst/>
          </a:prstGeom>
        </p:spPr>
        <p:txBody>
          <a:bodyPr wrap="none">
            <a:spAutoFit/>
          </a:bodyPr>
          <a:lstStyle/>
          <a:p>
            <a:r>
              <a:rPr lang="en-US" altLang="ko-KR" sz="1200" dirty="0"/>
              <a:t>ImageNet Challenge 2012</a:t>
            </a:r>
            <a:endParaRPr lang="ko-KR" altLang="en-US" sz="1200" dirty="0"/>
          </a:p>
        </p:txBody>
      </p:sp>
      <p:cxnSp>
        <p:nvCxnSpPr>
          <p:cNvPr id="29" name="직선 화살표 연결선 28">
            <a:extLst>
              <a:ext uri="{FF2B5EF4-FFF2-40B4-BE49-F238E27FC236}">
                <a16:creationId xmlns:a16="http://schemas.microsoft.com/office/drawing/2014/main" id="{2D1886C8-A7B0-4974-B3BA-0EF59F1A5614}"/>
              </a:ext>
            </a:extLst>
          </p:cNvPr>
          <p:cNvCxnSpPr>
            <a:cxnSpLocks/>
          </p:cNvCxnSpPr>
          <p:nvPr/>
        </p:nvCxnSpPr>
        <p:spPr>
          <a:xfrm flipH="1">
            <a:off x="6094930" y="2297028"/>
            <a:ext cx="31649" cy="1154964"/>
          </a:xfrm>
          <a:prstGeom prst="straightConnector1">
            <a:avLst/>
          </a:prstGeom>
          <a:ln>
            <a:gradFill>
              <a:gsLst>
                <a:gs pos="26566">
                  <a:srgbClr val="DBE4F3"/>
                </a:gs>
                <a:gs pos="0">
                  <a:schemeClr val="accent1">
                    <a:lumMod val="5000"/>
                    <a:lumOff val="95000"/>
                  </a:schemeClr>
                </a:gs>
                <a:gs pos="6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259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4267" y="883949"/>
            <a:ext cx="9403465" cy="509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19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42757619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F59AD1-E915-41E7-9087-F06DC837BA48}"/>
              </a:ext>
            </a:extLst>
          </p:cNvPr>
          <p:cNvSpPr/>
          <p:nvPr/>
        </p:nvSpPr>
        <p:spPr>
          <a:xfrm>
            <a:off x="1173760" y="1136629"/>
            <a:ext cx="10663106" cy="1107996"/>
          </a:xfrm>
          <a:prstGeom prst="rect">
            <a:avLst/>
          </a:prstGeom>
        </p:spPr>
        <p:txBody>
          <a:bodyPr wrap="square">
            <a:spAutoFit/>
          </a:bodyPr>
          <a:lstStyle/>
          <a:p>
            <a:r>
              <a:rPr lang="en-US" altLang="ko-KR" sz="6600" dirty="0">
                <a:solidFill>
                  <a:srgbClr val="DADDE2"/>
                </a:solidFill>
                <a:highlight>
                  <a:srgbClr val="0000FF"/>
                </a:highlight>
                <a:ea typeface="Söhne"/>
              </a:rPr>
              <a:t>U</a:t>
            </a:r>
            <a:r>
              <a:rPr lang="ko-KR" altLang="ko-KR" sz="6600" dirty="0" err="1">
                <a:solidFill>
                  <a:srgbClr val="DADDE2"/>
                </a:solidFill>
                <a:highlight>
                  <a:srgbClr val="0000FF"/>
                </a:highlight>
                <a:ea typeface="Söhne"/>
              </a:rPr>
              <a:t>nconscious</a:t>
            </a:r>
            <a:r>
              <a:rPr lang="en-US" altLang="ko-KR" sz="6600" dirty="0">
                <a:solidFill>
                  <a:srgbClr val="DADDE2"/>
                </a:solidFill>
                <a:highlight>
                  <a:srgbClr val="0000FF"/>
                </a:highlight>
                <a:ea typeface="Söhne"/>
              </a:rPr>
              <a:t>ness</a:t>
            </a:r>
            <a:endParaRPr lang="ko-KR" altLang="en-US" sz="6600" dirty="0">
              <a:highlight>
                <a:srgbClr val="0000FF"/>
              </a:highlight>
            </a:endParaRPr>
          </a:p>
        </p:txBody>
      </p:sp>
      <p:sp>
        <p:nvSpPr>
          <p:cNvPr id="5" name="직사각형 4">
            <a:extLst>
              <a:ext uri="{FF2B5EF4-FFF2-40B4-BE49-F238E27FC236}">
                <a16:creationId xmlns:a16="http://schemas.microsoft.com/office/drawing/2014/main" id="{A33742E8-3B92-406A-B86E-45D6CA06986F}"/>
              </a:ext>
            </a:extLst>
          </p:cNvPr>
          <p:cNvSpPr/>
          <p:nvPr/>
        </p:nvSpPr>
        <p:spPr>
          <a:xfrm>
            <a:off x="1173760" y="3162130"/>
            <a:ext cx="8503325" cy="1107996"/>
          </a:xfrm>
          <a:prstGeom prst="rect">
            <a:avLst/>
          </a:prstGeom>
        </p:spPr>
        <p:txBody>
          <a:bodyPr wrap="square">
            <a:spAutoFit/>
          </a:bodyPr>
          <a:lstStyle/>
          <a:p>
            <a:r>
              <a:rPr lang="en-US" altLang="ko-KR" sz="66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a:t>
            </a:r>
            <a:r>
              <a:rPr lang="en-US" altLang="ko-KR"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forgetting</a:t>
            </a:r>
            <a:endParaRPr lang="ko-KR" altLang="en-US"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6" name="직사각형 5">
            <a:extLst>
              <a:ext uri="{FF2B5EF4-FFF2-40B4-BE49-F238E27FC236}">
                <a16:creationId xmlns:a16="http://schemas.microsoft.com/office/drawing/2014/main" id="{426EBE73-4DD2-4F1B-A6B1-0A1FDDF51666}"/>
              </a:ext>
            </a:extLst>
          </p:cNvPr>
          <p:cNvSpPr/>
          <p:nvPr/>
        </p:nvSpPr>
        <p:spPr>
          <a:xfrm>
            <a:off x="1106647" y="5187631"/>
            <a:ext cx="10515600" cy="1107996"/>
          </a:xfrm>
          <a:prstGeom prst="rect">
            <a:avLst/>
          </a:prstGeom>
        </p:spPr>
        <p:txBody>
          <a:bodyPr wrap="square">
            <a:spAutoFit/>
          </a:bodyPr>
          <a:lstStyle/>
          <a:p>
            <a:r>
              <a:rPr lang="en-US" altLang="ko-KR" sz="6600" dirty="0">
                <a:solidFill>
                  <a:schemeClr val="bg1"/>
                </a:solidFill>
                <a:highlight>
                  <a:srgbClr val="0000FF"/>
                </a:highlight>
              </a:rPr>
              <a:t>Nonverbal communication</a:t>
            </a:r>
            <a:endParaRPr lang="ko-KR" altLang="en-US" sz="6600" dirty="0">
              <a:solidFill>
                <a:schemeClr val="bg1"/>
              </a:solidFill>
              <a:highlight>
                <a:srgbClr val="0000FF"/>
              </a:highlight>
            </a:endParaRPr>
          </a:p>
        </p:txBody>
      </p:sp>
    </p:spTree>
    <p:extLst>
      <p:ext uri="{BB962C8B-B14F-4D97-AF65-F5344CB8AC3E}">
        <p14:creationId xmlns:p14="http://schemas.microsoft.com/office/powerpoint/2010/main" val="41252099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CDA74-1A7B-492E-8691-C5A0196E5010}"/>
              </a:ext>
            </a:extLst>
          </p:cNvPr>
          <p:cNvSpPr>
            <a:spLocks noGrp="1"/>
          </p:cNvSpPr>
          <p:nvPr>
            <p:ph type="title"/>
          </p:nvPr>
        </p:nvSpPr>
        <p:spPr/>
        <p:txBody>
          <a:bodyPr>
            <a:normAutofit/>
          </a:bodyPr>
          <a:lstStyle/>
          <a:p>
            <a:pPr algn="ctr"/>
            <a:r>
              <a:rPr lang="en-US" altLang="ko-KR" sz="3200" dirty="0"/>
              <a:t>Key Words</a:t>
            </a:r>
            <a:endParaRPr lang="ko-KR" altLang="en-US" sz="3200" dirty="0"/>
          </a:p>
        </p:txBody>
      </p:sp>
      <p:sp>
        <p:nvSpPr>
          <p:cNvPr id="3" name="내용 개체 틀 2">
            <a:extLst>
              <a:ext uri="{FF2B5EF4-FFF2-40B4-BE49-F238E27FC236}">
                <a16:creationId xmlns:a16="http://schemas.microsoft.com/office/drawing/2014/main" id="{59465084-0CD6-4DAA-9D3A-5E171A7D4939}"/>
              </a:ext>
            </a:extLst>
          </p:cNvPr>
          <p:cNvSpPr>
            <a:spLocks noGrp="1"/>
          </p:cNvSpPr>
          <p:nvPr>
            <p:ph idx="1"/>
          </p:nvPr>
        </p:nvSpPr>
        <p:spPr>
          <a:xfrm>
            <a:off x="838200" y="1543574"/>
            <a:ext cx="10515600" cy="4949301"/>
          </a:xfrm>
        </p:spPr>
        <p:txBody>
          <a:bodyPr>
            <a:normAutofit/>
          </a:bodyPr>
          <a:lstStyle/>
          <a:p>
            <a:pPr>
              <a:lnSpc>
                <a:spcPct val="200000"/>
              </a:lnSpc>
            </a:pPr>
            <a:r>
              <a:rPr lang="en-US" altLang="ko-KR" dirty="0"/>
              <a:t>AL		Artificial intelligence</a:t>
            </a:r>
          </a:p>
          <a:p>
            <a:pPr>
              <a:lnSpc>
                <a:spcPct val="200000"/>
              </a:lnSpc>
            </a:pPr>
            <a:r>
              <a:rPr lang="en-US" altLang="ko-KR" dirty="0"/>
              <a:t>ML  	Machine Learning</a:t>
            </a:r>
          </a:p>
          <a:p>
            <a:pPr>
              <a:lnSpc>
                <a:spcPct val="200000"/>
              </a:lnSpc>
            </a:pPr>
            <a:r>
              <a:rPr lang="en-US" altLang="ko-KR" dirty="0"/>
              <a:t>DL  		Deep Learning  = multiple neural networks </a:t>
            </a:r>
          </a:p>
          <a:p>
            <a:pPr lvl="6">
              <a:lnSpc>
                <a:spcPct val="110000"/>
              </a:lnSpc>
            </a:pPr>
            <a:r>
              <a:rPr lang="en-US" altLang="ko-KR" dirty="0"/>
              <a:t>Large Language model (LLM)</a:t>
            </a:r>
          </a:p>
          <a:p>
            <a:pPr lvl="6">
              <a:lnSpc>
                <a:spcPct val="110000"/>
              </a:lnSpc>
            </a:pPr>
            <a:r>
              <a:rPr lang="en-US" altLang="ko-KR" dirty="0"/>
              <a:t>Transformer</a:t>
            </a:r>
          </a:p>
          <a:p>
            <a:pPr>
              <a:lnSpc>
                <a:spcPct val="200000"/>
              </a:lnSpc>
            </a:pPr>
            <a:r>
              <a:rPr lang="en-US" altLang="ko-KR" dirty="0"/>
              <a:t>Training vs</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2489318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657F1E-1291-400F-8D28-9AF588FDD2A7}"/>
              </a:ext>
            </a:extLst>
          </p:cNvPr>
          <p:cNvPicPr>
            <a:picLocks noChangeAspect="1"/>
          </p:cNvPicPr>
          <p:nvPr/>
        </p:nvPicPr>
        <p:blipFill>
          <a:blip r:embed="rId2"/>
          <a:stretch>
            <a:fillRect/>
          </a:stretch>
        </p:blipFill>
        <p:spPr>
          <a:xfrm>
            <a:off x="1881187" y="1057275"/>
            <a:ext cx="8429625" cy="4743450"/>
          </a:xfrm>
          <a:prstGeom prst="rect">
            <a:avLst/>
          </a:prstGeom>
        </p:spPr>
      </p:pic>
    </p:spTree>
    <p:extLst>
      <p:ext uri="{BB962C8B-B14F-4D97-AF65-F5344CB8AC3E}">
        <p14:creationId xmlns:p14="http://schemas.microsoft.com/office/powerpoint/2010/main" val="83612716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TotalTime>
  <Words>3336</Words>
  <Application>Microsoft Office PowerPoint</Application>
  <PresentationFormat>와이드스크린</PresentationFormat>
  <Paragraphs>504</Paragraphs>
  <Slides>92</Slides>
  <Notes>0</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92</vt:i4>
      </vt:variant>
    </vt:vector>
  </HeadingPairs>
  <TitlesOfParts>
    <vt:vector size="107" baseType="lpstr">
      <vt:lpstr>Arial Unicode MS</vt:lpstr>
      <vt:lpstr>Google Sans</vt:lpstr>
      <vt:lpstr>Lato</vt:lpstr>
      <vt:lpstr>Malgun Gothic Semilight</vt:lpstr>
      <vt:lpstr>Nanum Gothic</vt:lpstr>
      <vt:lpstr>Proxima Nova Subset</vt:lpstr>
      <vt:lpstr>Roboto</vt:lpstr>
      <vt:lpstr>Roboto Slab</vt:lpstr>
      <vt:lpstr>Söhne</vt:lpstr>
      <vt:lpstr>맑은 고딕</vt:lpstr>
      <vt:lpstr>arial</vt:lpstr>
      <vt:lpstr>arial</vt:lpstr>
      <vt:lpstr>Calibri</vt:lpstr>
      <vt:lpstr>Consolas</vt:lpstr>
      <vt:lpstr>Office 테마</vt:lpstr>
      <vt:lpstr>chat GPT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Key Words</vt:lpstr>
      <vt:lpstr>PowerPoint 프레젠테이션</vt:lpstr>
      <vt:lpstr>Alan Turing </vt:lpstr>
      <vt:lpstr>Alan Mathison Turing </vt:lpstr>
      <vt:lpstr>PowerPoint 프레젠테이션</vt:lpstr>
      <vt:lpstr>Computing machinery and intelligence</vt:lpstr>
      <vt:lpstr>PowerPoint 프레젠테이션</vt:lpstr>
      <vt:lpstr>PowerPoint 프레젠테이션</vt:lpstr>
      <vt:lpstr>AI history by chat GPT</vt:lpstr>
      <vt:lpstr>Dartmouth Conference 1956</vt:lpstr>
      <vt:lpstr>AlphaGo vs. Lee Sedol (2016)</vt:lpstr>
      <vt:lpstr>NVIDIA의 과학시간 - GPU와 CPU의 차이 Https://www.youtube.com/watch?v=1BAZf3PsjWA</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chat GPT</vt:lpstr>
      <vt:lpstr>PowerPoint 프레젠테이션</vt:lpstr>
      <vt:lpstr>PowerPoint 프레젠테이션</vt:lpstr>
      <vt:lpstr>PowerPoint 프레젠테이션</vt:lpstr>
      <vt:lpstr>Intelligence</vt:lpstr>
      <vt:lpstr>Hallutination</vt:lpstr>
      <vt:lpstr>chat GPT</vt:lpstr>
      <vt:lpstr>chat GPT</vt:lpstr>
      <vt:lpstr>PowerPoint 프레젠테이션</vt:lpstr>
      <vt:lpstr>PowerPoint 프레젠테이션</vt:lpstr>
      <vt:lpstr>PowerPoint 프레젠테이션</vt:lpstr>
      <vt:lpstr>Machine learning</vt:lpstr>
      <vt:lpstr>chat GPT</vt:lpstr>
      <vt:lpstr>PowerPoint 프레젠테이션</vt:lpstr>
      <vt:lpstr>PowerPoint 프레젠테이션</vt:lpstr>
      <vt:lpstr>PowerPoint 프레젠테이션</vt:lpstr>
      <vt:lpstr>PowerPoint 프레젠테이션</vt:lpstr>
      <vt:lpstr>PowerPoint 프레젠테이션</vt:lpstr>
      <vt:lpstr>Transformer</vt:lpstr>
      <vt:lpstr>PowerPoint 프레젠테이션</vt:lpstr>
      <vt:lpstr>PowerPoint 프레젠테이션</vt:lpstr>
      <vt:lpstr>PowerPoint 프레젠테이션</vt:lpstr>
      <vt:lpstr>chat GPT</vt:lpstr>
      <vt:lpstr>PowerPoint 프레젠테이션</vt:lpstr>
      <vt:lpstr>Function</vt:lpstr>
      <vt:lpstr>PowerPoint 프레젠테이션</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PowerPoint 프레젠테이션</vt:lpstr>
      <vt:lpstr>The ML explosion in materials science.  The number of papers containing the terms machine learning</vt:lpstr>
      <vt:lpstr>Error rate in the ImageNet Large Scale Visual Recognition Challenge. Data for AI performance from Shoham et al. (2018, p. 90), for human performance from Russakovsky et al. (2015, pp. 241&amp;242). </vt:lpstr>
      <vt:lpstr>Number of publications in dependence  on the publication year for DL, deep learning;</vt:lpstr>
      <vt:lpstr>PowerPoint 프레젠테이션</vt:lpstr>
      <vt:lpstr>Function</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Language models</vt:lpstr>
      <vt:lpstr>PowerPoint 프레젠테이션</vt:lpstr>
      <vt:lpstr>PowerPoint 프레젠테이션</vt:lpstr>
      <vt:lpstr>Limitations of ChatGPT </vt:lpstr>
      <vt:lpstr>Function</vt:lpstr>
      <vt:lpstr>PowerPoint 프레젠테이션</vt:lpstr>
      <vt:lpstr>PowerPoint 프레젠테이션</vt:lpstr>
      <vt:lpstr>PowerPoint 프레젠테이션</vt:lpstr>
      <vt:lpstr>PowerPoint 프레젠테이션</vt:lpstr>
      <vt:lpstr>chat GPT</vt:lpstr>
      <vt:lpstr>NVIDIA의 과학시간 - GPU와 CPU의 차이 Https://www.youtube.com/watch?v=1BAZf3PsjWA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34</cp:revision>
  <dcterms:created xsi:type="dcterms:W3CDTF">2023-06-26T02:57:47Z</dcterms:created>
  <dcterms:modified xsi:type="dcterms:W3CDTF">2023-07-20T01:15:46Z</dcterms:modified>
</cp:coreProperties>
</file>